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7" r:id="rId2"/>
    <p:sldId id="272" r:id="rId3"/>
    <p:sldId id="271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9" d="100"/>
          <a:sy n="109" d="100"/>
        </p:scale>
        <p:origin x="-246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04F7D-AA5B-A445-845C-44437996D389}" type="datetimeFigureOut">
              <a:rPr kumimoji="1" lang="ja-JP" altLang="en-US" smtClean="0"/>
              <a:pPr/>
              <a:t>2017/8/6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9585D-C2D5-B94B-BB66-3F1A70F16D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72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6D680-805C-0744-9300-B6B02FEF2AF6}" type="datetimeFigureOut">
              <a:rPr kumimoji="1" lang="ja-JP" altLang="en-US" smtClean="0"/>
              <a:pPr/>
              <a:t>2017/8/6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C147E-FF90-9048-9B62-9CCA89404D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65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68792-1C90-8644-8E63-E2989FD5DF78}" type="slidenum">
              <a:rPr lang="en-GB" altLang="ja-JP">
                <a:solidFill>
                  <a:srgbClr val="000000"/>
                </a:solidFill>
                <a:latin typeface="Calibri"/>
                <a:ea typeface="ＭＳ Ｐゴシック"/>
              </a:rPr>
              <a:pPr/>
              <a:t>1</a:t>
            </a:fld>
            <a:endParaRPr lang="en-GB" altLang="ja-JP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321" tIns="45661" rIns="91321" bIns="45661"/>
          <a:lstStyle/>
          <a:p>
            <a:pPr algn="l">
              <a:spcBef>
                <a:spcPct val="70000"/>
              </a:spcBef>
            </a:pPr>
            <a:endParaRPr kumimoji="0" lang="ja-JP" altLang="en-US" sz="1000" dirty="0">
              <a:latin typeface="Century" charset="0"/>
              <a:ea typeface="ＭＳ 明朝" charset="-128"/>
              <a:cs typeface="ＭＳ 明朝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68792-1C90-8644-8E63-E2989FD5DF78}" type="slidenum">
              <a:rPr lang="en-GB" altLang="ja-JP">
                <a:solidFill>
                  <a:srgbClr val="000000"/>
                </a:solidFill>
                <a:latin typeface="Calibri"/>
                <a:ea typeface="ＭＳ Ｐゴシック"/>
              </a:rPr>
              <a:pPr/>
              <a:t>2</a:t>
            </a:fld>
            <a:endParaRPr lang="en-GB" altLang="ja-JP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321" tIns="45661" rIns="91321" bIns="45661"/>
          <a:lstStyle/>
          <a:p>
            <a:pPr algn="l">
              <a:spcBef>
                <a:spcPct val="70000"/>
              </a:spcBef>
            </a:pPr>
            <a:endParaRPr kumimoji="0" lang="ja-JP" altLang="en-US" sz="1000" dirty="0">
              <a:latin typeface="Century" charset="0"/>
              <a:ea typeface="ＭＳ 明朝" charset="-128"/>
              <a:cs typeface="ＭＳ 明朝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68792-1C90-8644-8E63-E2989FD5DF78}" type="slidenum">
              <a:rPr lang="en-GB" altLang="ja-JP">
                <a:solidFill>
                  <a:srgbClr val="000000"/>
                </a:solidFill>
                <a:latin typeface="Calibri"/>
                <a:ea typeface="ＭＳ Ｐゴシック"/>
              </a:rPr>
              <a:pPr/>
              <a:t>3</a:t>
            </a:fld>
            <a:endParaRPr lang="en-GB" altLang="ja-JP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321" tIns="45661" rIns="91321" bIns="45661"/>
          <a:lstStyle/>
          <a:p>
            <a:pPr algn="l">
              <a:spcBef>
                <a:spcPct val="70000"/>
              </a:spcBef>
            </a:pPr>
            <a:endParaRPr kumimoji="0" lang="ja-JP" altLang="en-US" sz="1000" dirty="0">
              <a:latin typeface="Century" charset="0"/>
              <a:ea typeface="ＭＳ 明朝" charset="-128"/>
              <a:cs typeface="ＭＳ 明朝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67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178BF-A42E-DC44-8306-1D8B34EFFE87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5413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マスタ</a:t>
            </a:r>
            <a:r>
              <a:rPr lang="en-GB" altLang="ja-JP"/>
              <a:t> </a:t>
            </a:r>
            <a:r>
              <a:rPr lang="ja-JP" altLang="en-GB"/>
              <a:t>タイトルの書式設定</a:t>
            </a:r>
            <a:endParaRPr lang="en-GB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マスタ</a:t>
            </a:r>
            <a:r>
              <a:rPr lang="en-GB" altLang="ja-JP"/>
              <a:t> </a:t>
            </a:r>
            <a:r>
              <a:rPr lang="ja-JP" altLang="en-GB"/>
              <a:t>テキストの書式設定</a:t>
            </a:r>
            <a:endParaRPr lang="en-GB" altLang="ja-JP"/>
          </a:p>
          <a:p>
            <a:pPr lvl="1"/>
            <a:r>
              <a:rPr lang="ja-JP" altLang="en-GB"/>
              <a:t>第</a:t>
            </a:r>
            <a:r>
              <a:rPr lang="en-GB" altLang="ja-JP"/>
              <a:t> 2 </a:t>
            </a:r>
            <a:r>
              <a:rPr lang="ja-JP" altLang="en-GB"/>
              <a:t>レベル</a:t>
            </a:r>
            <a:endParaRPr lang="en-GB" altLang="ja-JP"/>
          </a:p>
          <a:p>
            <a:pPr lvl="2"/>
            <a:r>
              <a:rPr lang="ja-JP" altLang="en-GB"/>
              <a:t>第</a:t>
            </a:r>
            <a:r>
              <a:rPr lang="en-GB" altLang="ja-JP"/>
              <a:t> 3 </a:t>
            </a:r>
            <a:r>
              <a:rPr lang="ja-JP" altLang="en-GB"/>
              <a:t>レベル</a:t>
            </a:r>
            <a:endParaRPr lang="en-GB" altLang="ja-JP"/>
          </a:p>
          <a:p>
            <a:pPr lvl="3"/>
            <a:r>
              <a:rPr lang="ja-JP" altLang="en-GB"/>
              <a:t>第</a:t>
            </a:r>
            <a:r>
              <a:rPr lang="en-GB" altLang="ja-JP"/>
              <a:t> 4 </a:t>
            </a:r>
            <a:r>
              <a:rPr lang="ja-JP" altLang="en-GB"/>
              <a:t>レベル</a:t>
            </a:r>
            <a:endParaRPr lang="en-GB" altLang="ja-JP"/>
          </a:p>
          <a:p>
            <a:pPr lvl="4"/>
            <a:r>
              <a:rPr lang="ja-JP" altLang="en-GB"/>
              <a:t>第</a:t>
            </a:r>
            <a:r>
              <a:rPr lang="en-GB" altLang="ja-JP"/>
              <a:t> 5 </a:t>
            </a:r>
            <a:r>
              <a:rPr lang="ja-JP" altLang="en-GB"/>
              <a:t>レベル</a:t>
            </a:r>
            <a:endParaRPr lang="en-GB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aseline="0">
                <a:solidFill>
                  <a:srgbClr val="000000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en-GB" altLang="ja-JP">
              <a:latin typeface="Times New Roman" charset="0"/>
              <a:ea typeface="Osaka" charset="-128"/>
              <a:cs typeface="Osaka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solidFill>
                  <a:srgbClr val="000000"/>
                </a:solidFill>
              </a:defRPr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0" lang="en-GB" altLang="ja-JP">
              <a:latin typeface="Times New Roman" charset="0"/>
              <a:ea typeface="Osaka" charset="-128"/>
              <a:cs typeface="Osaka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solidFill>
                  <a:srgbClr val="000000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621A9A7-E434-6A4E-9FE8-FB5027DF184A}" type="slidenum">
              <a:rPr kumimoji="0" lang="en-GB" altLang="ja-JP">
                <a:latin typeface="Times New Roman" charset="0"/>
                <a:ea typeface="Osaka" charset="-128"/>
                <a:cs typeface="Osaka" charset="-128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en-GB" altLang="ja-JP">
              <a:latin typeface="Times New Roman" charset="0"/>
              <a:ea typeface="Osaka" charset="-128"/>
              <a:cs typeface="Osak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507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7" charset="0"/>
          <a:ea typeface="Osaka" pitchFamily="-107" charset="-128"/>
          <a:cs typeface="Osaka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7" charset="0"/>
          <a:ea typeface="Osaka" pitchFamily="-107" charset="-128"/>
          <a:cs typeface="Osaka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7" charset="0"/>
          <a:ea typeface="Osaka" pitchFamily="-107" charset="-128"/>
          <a:cs typeface="Osaka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7" charset="0"/>
          <a:ea typeface="Osaka" pitchFamily="-107" charset="-128"/>
          <a:cs typeface="Osaka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7" charset="0"/>
          <a:ea typeface="Osaka" pitchFamily="-107" charset="-128"/>
          <a:cs typeface="Osaka" pitchFamily="-107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7" charset="0"/>
          <a:ea typeface="Osaka" pitchFamily="-107" charset="-128"/>
          <a:cs typeface="Osaka" pitchFamily="-107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7" charset="0"/>
          <a:ea typeface="Osaka" pitchFamily="-107" charset="-128"/>
          <a:cs typeface="Osaka" pitchFamily="-107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7" charset="0"/>
          <a:ea typeface="Osaka" pitchFamily="-107" charset="-128"/>
          <a:cs typeface="Osaka" pitchFamily="-107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8000" y="2608263"/>
            <a:ext cx="8229600" cy="1752600"/>
          </a:xfrm>
          <a:noFill/>
        </p:spPr>
        <p:txBody>
          <a:bodyPr/>
          <a:lstStyle/>
          <a:p>
            <a:endParaRPr kumimoji="0" lang="en-US" altLang="ja-JP" sz="2400" smtClean="0">
              <a:latin typeface="メイリオ" charset="-128"/>
              <a:ea typeface="メイリオ" charset="-128"/>
              <a:cs typeface="メイリオ" charset="-128"/>
            </a:endParaRPr>
          </a:p>
          <a:p>
            <a:endParaRPr kumimoji="0" lang="en-US" altLang="ja-JP" sz="600" b="1" smtClean="0">
              <a:latin typeface="ヒラギノ角ゴ Pro W6" charset="-128"/>
              <a:ea typeface="ヒラギノ角ゴ Pro W6" charset="-128"/>
              <a:cs typeface="ヒラギノ角ゴ Pro W6" charset="-128"/>
            </a:endParaRPr>
          </a:p>
        </p:txBody>
      </p:sp>
      <p:pic>
        <p:nvPicPr>
          <p:cNvPr id="5120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418" y="5733256"/>
            <a:ext cx="1524000" cy="882650"/>
          </a:xfrm>
          <a:prstGeom prst="rect">
            <a:avLst/>
          </a:prstGeom>
          <a:noFill/>
          <a:ln w="47625" cmpd="thinThick">
            <a:noFill/>
            <a:miter lim="800000"/>
            <a:headEnd/>
            <a:tailEnd/>
          </a:ln>
        </p:spPr>
      </p:pic>
      <p:sp>
        <p:nvSpPr>
          <p:cNvPr id="51206" name="テキスト ボックス 6"/>
          <p:cNvSpPr txBox="1">
            <a:spLocks noChangeArrowheads="1"/>
          </p:cNvSpPr>
          <p:nvPr/>
        </p:nvSpPr>
        <p:spPr bwMode="auto">
          <a:xfrm>
            <a:off x="22" y="15074"/>
            <a:ext cx="9143999" cy="501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BFBFBF"/>
                </a:solidFill>
                <a:latin typeface="ＭＳ Ｐゴシック"/>
                <a:ea typeface="ＭＳ Ｐゴシック"/>
                <a:cs typeface="ＭＳ Ｐゴシック"/>
              </a:rPr>
              <a:t>学会発表における利益相反開示例</a:t>
            </a:r>
            <a:r>
              <a:rPr lang="en-US" altLang="ja-JP" sz="2800" dirty="0" smtClean="0">
                <a:solidFill>
                  <a:srgbClr val="BFBFBF"/>
                </a:solidFill>
                <a:latin typeface="ＭＳ Ｐゴシック"/>
                <a:ea typeface="ＭＳ Ｐゴシック"/>
                <a:cs typeface="ＭＳ Ｐゴシック"/>
              </a:rPr>
              <a:t> - 1</a:t>
            </a:r>
          </a:p>
          <a:p>
            <a:pPr algn="ctr"/>
            <a:r>
              <a:rPr lang="ja-JP" altLang="en-US" sz="2800" dirty="0" smtClean="0">
                <a:latin typeface="ＭＳ Ｐゴシック"/>
                <a:ea typeface="ＭＳ Ｐゴシック"/>
                <a:cs typeface="ＭＳ Ｐゴシック"/>
              </a:rPr>
              <a:t>利益相反開示</a:t>
            </a:r>
            <a:endParaRPr lang="en-US" altLang="ja-JP" sz="2800" dirty="0" smtClean="0">
              <a:latin typeface="ＭＳ Ｐゴシック"/>
              <a:ea typeface="ＭＳ Ｐゴシック"/>
              <a:cs typeface="ＭＳ Ｐゴシック"/>
            </a:endParaRPr>
          </a:p>
          <a:p>
            <a:pPr algn="ctr"/>
            <a:endParaRPr lang="en-US" altLang="ja-JP" sz="2800" dirty="0" smtClean="0">
              <a:latin typeface="ＭＳ Ｐゴシック"/>
              <a:ea typeface="ＭＳ Ｐゴシック"/>
              <a:cs typeface="ＭＳ Ｐゴシック"/>
            </a:endParaRPr>
          </a:p>
          <a:p>
            <a:pPr algn="ctr"/>
            <a:r>
              <a:rPr lang="ja-JP" altLang="en-US" sz="2400" dirty="0" smtClean="0">
                <a:latin typeface="ＭＳ Ｐゴシック"/>
                <a:ea typeface="ＭＳ Ｐゴシック"/>
                <a:cs typeface="ＭＳ Ｐゴシック"/>
              </a:rPr>
              <a:t>演題名</a:t>
            </a:r>
            <a:r>
              <a:rPr lang="en-US" altLang="ja-JP" sz="2400" dirty="0" smtClean="0">
                <a:latin typeface="ＭＳ Ｐゴシック"/>
                <a:ea typeface="ＭＳ Ｐゴシック"/>
                <a:cs typeface="ＭＳ Ｐゴシック"/>
              </a:rPr>
              <a:t>: </a:t>
            </a:r>
            <a:r>
              <a:rPr lang="ja-JP" altLang="en-US" sz="2400" dirty="0" smtClean="0">
                <a:latin typeface="ＭＳ Ｐゴシック"/>
                <a:ea typeface="ＭＳ Ｐゴシック"/>
                <a:cs typeface="ＭＳ Ｐゴシック"/>
              </a:rPr>
              <a:t>ウイルス</a:t>
            </a:r>
            <a:r>
              <a:rPr lang="ja-JP" altLang="en-US" sz="2400" dirty="0">
                <a:latin typeface="ＭＳ Ｐゴシック"/>
                <a:ea typeface="ＭＳ Ｐゴシック"/>
                <a:cs typeface="ＭＳ Ｐゴシック"/>
              </a:rPr>
              <a:t>学会における利益相</a:t>
            </a:r>
            <a:r>
              <a:rPr lang="ja-JP" altLang="en-US" sz="2400" dirty="0" smtClean="0">
                <a:latin typeface="ＭＳ Ｐゴシック"/>
                <a:ea typeface="ＭＳ Ｐゴシック"/>
                <a:cs typeface="ＭＳ Ｐゴシック"/>
              </a:rPr>
              <a:t>反管理と</a:t>
            </a:r>
            <a:r>
              <a:rPr lang="ja-JP" altLang="en-US" sz="2400" dirty="0">
                <a:latin typeface="ＭＳ Ｐゴシック"/>
                <a:ea typeface="ＭＳ Ｐゴシック"/>
                <a:cs typeface="ＭＳ Ｐゴシック"/>
              </a:rPr>
              <a:t>開示について</a:t>
            </a:r>
            <a:endParaRPr lang="ja-JP" altLang="en-US" sz="2400" dirty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400" dirty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400" dirty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63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回</a:t>
            </a:r>
            <a:r>
              <a:rPr kumimoji="0" lang="ja-JP" altLang="en-US" sz="2400" dirty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　日本ウイルス学会学術集会</a:t>
            </a:r>
            <a:endParaRPr kumimoji="0" lang="en-US" altLang="ja-JP" sz="2400" dirty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2015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年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 </a:t>
            </a:r>
            <a:r>
              <a:rPr kumimoji="0" lang="en-US" altLang="ja-JP" sz="2400" dirty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11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月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22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日</a:t>
            </a:r>
            <a:endParaRPr kumimoji="0" lang="en-US" altLang="ja-JP" sz="2400" dirty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400" dirty="0" smtClean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筆頭発表者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: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　病毒太郎　</a:t>
            </a:r>
            <a:endParaRPr kumimoji="0" lang="en-US" altLang="ja-JP" sz="2400" dirty="0" smtClean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400" dirty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2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演題発表に関連し、開示すべき利益相反関係にある企業などはありません</a:t>
            </a:r>
            <a:endParaRPr kumimoji="0" lang="en-US" altLang="ja-JP" sz="2200" dirty="0" smtClean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200" dirty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400" dirty="0" smtClean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0696" y="4797152"/>
            <a:ext cx="2286000" cy="1968500"/>
          </a:xfrm>
          <a:prstGeom prst="rect">
            <a:avLst/>
          </a:prstGeom>
        </p:spPr>
      </p:pic>
      <p:sp>
        <p:nvSpPr>
          <p:cNvPr id="6" name="角丸四角形吹き出し 5"/>
          <p:cNvSpPr>
            <a:spLocks noChangeArrowheads="1"/>
          </p:cNvSpPr>
          <p:nvPr/>
        </p:nvSpPr>
        <p:spPr bwMode="auto">
          <a:xfrm>
            <a:off x="1756743" y="4943663"/>
            <a:ext cx="5528798" cy="1579185"/>
          </a:xfrm>
          <a:prstGeom prst="wedgeRoundRectCallout">
            <a:avLst>
              <a:gd name="adj1" fmla="val 51970"/>
              <a:gd name="adj2" fmla="val -96134"/>
              <a:gd name="adj3" fmla="val 16667"/>
            </a:avLst>
          </a:prstGeom>
          <a:solidFill>
            <a:srgbClr val="FFFFFF"/>
          </a:solidFill>
          <a:ln w="762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2000" dirty="0">
                <a:latin typeface="ＭＳ Ｐゴシック"/>
                <a:ea typeface="ＭＳ Ｐゴシック"/>
                <a:cs typeface="ＭＳ Ｐゴシック"/>
              </a:rPr>
              <a:t>日本ウイルス学会利益相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反指針</a:t>
            </a:r>
            <a:r>
              <a:rPr lang="ja-JP" altLang="en-US" sz="2000" dirty="0" smtClean="0">
                <a:latin typeface="ＭＳ Ｐゴシック"/>
                <a:ea typeface="ＭＳ Ｐゴシック"/>
                <a:cs typeface="ＭＳ Ｐゴシック"/>
              </a:rPr>
              <a:t>に規定された過去</a:t>
            </a:r>
            <a:r>
              <a:rPr lang="en-US" altLang="ja-JP" sz="2000" dirty="0" smtClean="0">
                <a:latin typeface="ＭＳ Ｐゴシック"/>
                <a:ea typeface="ＭＳ Ｐゴシック"/>
                <a:cs typeface="ＭＳ Ｐゴシック"/>
              </a:rPr>
              <a:t>1</a:t>
            </a:r>
            <a:r>
              <a:rPr lang="ja-JP" altLang="en-US" sz="2000" dirty="0" smtClean="0">
                <a:latin typeface="ＭＳ Ｐゴシック"/>
                <a:ea typeface="ＭＳ Ｐゴシック"/>
                <a:cs typeface="ＭＳ Ｐゴシック"/>
              </a:rPr>
              <a:t>年間の「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申告</a:t>
            </a:r>
            <a:r>
              <a:rPr lang="ja-JP" altLang="ja-JP" sz="2000" dirty="0">
                <a:latin typeface="ＭＳ Ｐゴシック"/>
                <a:ea typeface="ＭＳ Ｐゴシック"/>
                <a:cs typeface="ＭＳ Ｐゴシック"/>
              </a:rPr>
              <a:t>・開示すべき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事項</a:t>
            </a:r>
            <a:r>
              <a:rPr lang="ja-JP" altLang="en-US" sz="2000" dirty="0" smtClean="0">
                <a:latin typeface="ＭＳ Ｐゴシック"/>
                <a:ea typeface="ＭＳ Ｐゴシック"/>
                <a:cs typeface="ＭＳ Ｐゴシック"/>
              </a:rPr>
              <a:t>」に該当する事項がない場合。</a:t>
            </a:r>
            <a:endParaRPr lang="en-US" altLang="ja-JP" sz="2000" dirty="0" smtClean="0">
              <a:latin typeface="ＭＳ Ｐゴシック"/>
              <a:ea typeface="ＭＳ Ｐゴシック"/>
              <a:cs typeface="ＭＳ Ｐゴシック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latin typeface="ＭＳ Ｐゴシック"/>
                <a:ea typeface="ＭＳ Ｐゴシック"/>
                <a:cs typeface="ＭＳ Ｐゴシック"/>
              </a:rPr>
              <a:t>発表は英語でも、</a:t>
            </a:r>
            <a:r>
              <a:rPr lang="en-US" altLang="ja-JP" sz="2000" dirty="0" smtClean="0"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2000" dirty="0" smtClean="0">
                <a:latin typeface="ＭＳ Ｐゴシック"/>
                <a:ea typeface="ＭＳ Ｐゴシック"/>
                <a:cs typeface="ＭＳ Ｐゴシック"/>
              </a:rPr>
              <a:t>開示は日本語で</a:t>
            </a:r>
            <a:r>
              <a:rPr lang="en-US" altLang="ja-JP" sz="2000" dirty="0" smtClean="0">
                <a:latin typeface="ＭＳ Ｐゴシック"/>
                <a:ea typeface="ＭＳ Ｐゴシック"/>
                <a:cs typeface="ＭＳ Ｐゴシック"/>
              </a:rPr>
              <a:t>OK</a:t>
            </a:r>
            <a:r>
              <a:rPr lang="ja-JP" altLang="en-US" sz="2000" dirty="0" smtClean="0">
                <a:latin typeface="ＭＳ Ｐゴシック"/>
                <a:ea typeface="ＭＳ Ｐゴシック"/>
                <a:cs typeface="ＭＳ Ｐゴシック"/>
              </a:rPr>
              <a:t>。</a:t>
            </a:r>
            <a:endParaRPr lang="en-US" altLang="ja-JP" sz="2000" dirty="0" smtClean="0">
              <a:latin typeface="ＭＳ Ｐゴシック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0195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8000" y="2608263"/>
            <a:ext cx="8229600" cy="1752600"/>
          </a:xfrm>
          <a:noFill/>
        </p:spPr>
        <p:txBody>
          <a:bodyPr/>
          <a:lstStyle/>
          <a:p>
            <a:endParaRPr kumimoji="0" lang="en-US" altLang="ja-JP" sz="2400" smtClean="0">
              <a:latin typeface="メイリオ" charset="-128"/>
              <a:ea typeface="メイリオ" charset="-128"/>
              <a:cs typeface="メイリオ" charset="-128"/>
            </a:endParaRPr>
          </a:p>
          <a:p>
            <a:endParaRPr kumimoji="0" lang="en-US" altLang="ja-JP" sz="600" b="1" smtClean="0">
              <a:latin typeface="ヒラギノ角ゴ Pro W6" charset="-128"/>
              <a:ea typeface="ヒラギノ角ゴ Pro W6" charset="-128"/>
              <a:cs typeface="ヒラギノ角ゴ Pro W6" charset="-128"/>
            </a:endParaRPr>
          </a:p>
        </p:txBody>
      </p:sp>
      <p:pic>
        <p:nvPicPr>
          <p:cNvPr id="5120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888" y="5733256"/>
            <a:ext cx="1524000" cy="882650"/>
          </a:xfrm>
          <a:prstGeom prst="rect">
            <a:avLst/>
          </a:prstGeom>
          <a:noFill/>
          <a:ln w="47625" cmpd="thinThick">
            <a:noFill/>
            <a:miter lim="800000"/>
            <a:headEnd/>
            <a:tailEnd/>
          </a:ln>
        </p:spPr>
      </p:pic>
      <p:sp>
        <p:nvSpPr>
          <p:cNvPr id="51206" name="テキスト ボックス 6"/>
          <p:cNvSpPr txBox="1">
            <a:spLocks noChangeArrowheads="1"/>
          </p:cNvSpPr>
          <p:nvPr/>
        </p:nvSpPr>
        <p:spPr bwMode="auto">
          <a:xfrm>
            <a:off x="22" y="15074"/>
            <a:ext cx="9143999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BFBFBF"/>
                </a:solidFill>
                <a:latin typeface="ＭＳ Ｐゴシック"/>
                <a:ea typeface="ＭＳ Ｐゴシック"/>
                <a:cs typeface="ＭＳ Ｐゴシック"/>
              </a:rPr>
              <a:t>学会発表における利益相反開示例</a:t>
            </a:r>
            <a:r>
              <a:rPr lang="en-US" altLang="ja-JP" sz="2800" dirty="0" smtClean="0">
                <a:solidFill>
                  <a:srgbClr val="BFBFBF"/>
                </a:solidFill>
                <a:latin typeface="ＭＳ Ｐゴシック"/>
                <a:ea typeface="ＭＳ Ｐゴシック"/>
                <a:cs typeface="ＭＳ Ｐゴシック"/>
              </a:rPr>
              <a:t> - 2</a:t>
            </a:r>
          </a:p>
          <a:p>
            <a:pPr algn="ctr"/>
            <a:endParaRPr lang="en-US" altLang="ja-JP" sz="2400" dirty="0" smtClean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altLang="ja-JP" sz="2800" b="1" u="sng" dirty="0" smtClean="0">
                <a:latin typeface="Arial"/>
                <a:ea typeface="ＭＳ Ｐゴシック"/>
                <a:cs typeface="Arial"/>
              </a:rPr>
              <a:t>COI Disclosure </a:t>
            </a:r>
            <a:endParaRPr lang="en-US" altLang="ja-JP" sz="2800" b="1" u="sng" dirty="0">
              <a:latin typeface="Arial"/>
              <a:ea typeface="ＭＳ Ｐゴシック"/>
              <a:cs typeface="Arial"/>
            </a:endParaRPr>
          </a:p>
          <a:p>
            <a:pPr algn="ctr"/>
            <a:endParaRPr lang="en-US" altLang="ja-JP" sz="2400" dirty="0" smtClean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altLang="ja-JP" sz="2400" dirty="0" smtClean="0">
                <a:latin typeface="Arial"/>
                <a:ea typeface="ＭＳ Ｐゴシック"/>
                <a:cs typeface="Arial"/>
              </a:rPr>
              <a:t>Title: COI disclosure policy of the Japanese Society for Virology</a:t>
            </a:r>
            <a:endParaRPr lang="ja-JP" altLang="en-US" sz="2400" dirty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800" dirty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dirty="0" smtClean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The 63th Annual Meeting of the Japanese </a:t>
            </a:r>
            <a:r>
              <a:rPr lang="en-US" altLang="ja-JP" sz="2400" dirty="0">
                <a:latin typeface="Arial"/>
                <a:ea typeface="ＭＳ Ｐゴシック"/>
                <a:cs typeface="Arial"/>
              </a:rPr>
              <a:t>Society for Virology</a:t>
            </a:r>
            <a:endParaRPr kumimoji="0" lang="en-US" altLang="ja-JP" sz="2400" dirty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dirty="0" smtClean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22 November, 2015</a:t>
            </a:r>
            <a:endParaRPr kumimoji="0" lang="en-US" altLang="ja-JP" sz="2400" dirty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800" dirty="0" smtClean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800" dirty="0" smtClean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Taro Virus (NIID)</a:t>
            </a:r>
            <a:r>
              <a:rPr kumimoji="0" lang="ja-JP" altLang="en-US" sz="2800" dirty="0" smtClean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　</a:t>
            </a:r>
            <a:endParaRPr kumimoji="0" lang="en-US" altLang="ja-JP" sz="2800" dirty="0" smtClean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200" dirty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altLang="ja-JP" sz="2200" dirty="0">
                <a:latin typeface="Arial"/>
                <a:cs typeface="Arial"/>
              </a:rPr>
              <a:t>I have no </a:t>
            </a:r>
            <a:r>
              <a:rPr lang="en-US" altLang="ja-JP" sz="2200" dirty="0" smtClean="0">
                <a:latin typeface="Arial"/>
                <a:cs typeface="Arial"/>
              </a:rPr>
              <a:t>potential conflicts of interest </a:t>
            </a:r>
            <a:r>
              <a:rPr lang="en-US" altLang="ja-JP" sz="2200" dirty="0">
                <a:latin typeface="Arial"/>
                <a:cs typeface="Arial"/>
              </a:rPr>
              <a:t>in relation to </a:t>
            </a:r>
            <a:r>
              <a:rPr lang="en-US" altLang="ja-JP" sz="2200" dirty="0" smtClean="0">
                <a:latin typeface="Arial"/>
                <a:cs typeface="Arial"/>
              </a:rPr>
              <a:t>this presentation</a:t>
            </a:r>
            <a:endParaRPr kumimoji="0" lang="en-US" altLang="ja-JP" sz="2200" dirty="0" smtClean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200" dirty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400" dirty="0" smtClean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0696" y="4797152"/>
            <a:ext cx="22860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4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8000" y="2608263"/>
            <a:ext cx="8229600" cy="1752600"/>
          </a:xfrm>
          <a:noFill/>
        </p:spPr>
        <p:txBody>
          <a:bodyPr/>
          <a:lstStyle/>
          <a:p>
            <a:endParaRPr kumimoji="0" lang="en-US" altLang="ja-JP" sz="2400" smtClean="0">
              <a:latin typeface="メイリオ" charset="-128"/>
              <a:ea typeface="メイリオ" charset="-128"/>
              <a:cs typeface="メイリオ" charset="-128"/>
            </a:endParaRPr>
          </a:p>
          <a:p>
            <a:endParaRPr kumimoji="0" lang="en-US" altLang="ja-JP" sz="600" b="1" smtClean="0">
              <a:latin typeface="ヒラギノ角ゴ Pro W6" charset="-128"/>
              <a:ea typeface="ヒラギノ角ゴ Pro W6" charset="-128"/>
              <a:cs typeface="ヒラギノ角ゴ Pro W6" charset="-128"/>
            </a:endParaRPr>
          </a:p>
        </p:txBody>
      </p:sp>
      <p:pic>
        <p:nvPicPr>
          <p:cNvPr id="5120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444" y="5733256"/>
            <a:ext cx="1524000" cy="882650"/>
          </a:xfrm>
          <a:prstGeom prst="rect">
            <a:avLst/>
          </a:prstGeom>
          <a:noFill/>
          <a:ln w="47625" cmpd="thinThick">
            <a:noFill/>
            <a:miter lim="800000"/>
            <a:headEnd/>
            <a:tailEnd/>
          </a:ln>
        </p:spPr>
      </p:pic>
      <p:sp>
        <p:nvSpPr>
          <p:cNvPr id="51206" name="テキスト ボックス 6"/>
          <p:cNvSpPr txBox="1">
            <a:spLocks noChangeArrowheads="1"/>
          </p:cNvSpPr>
          <p:nvPr/>
        </p:nvSpPr>
        <p:spPr bwMode="auto">
          <a:xfrm>
            <a:off x="22" y="15074"/>
            <a:ext cx="9143999" cy="448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BFBFBF"/>
                </a:solidFill>
                <a:latin typeface="ＭＳ Ｐゴシック"/>
                <a:ea typeface="ＭＳ Ｐゴシック"/>
                <a:cs typeface="ＭＳ Ｐゴシック"/>
              </a:rPr>
              <a:t>学会発表における利益相反開示例</a:t>
            </a:r>
            <a:r>
              <a:rPr lang="en-US" altLang="ja-JP" sz="2800" dirty="0" smtClean="0">
                <a:solidFill>
                  <a:srgbClr val="BFBFBF"/>
                </a:solidFill>
                <a:latin typeface="ＭＳ Ｐゴシック"/>
                <a:ea typeface="ＭＳ Ｐゴシック"/>
                <a:cs typeface="ＭＳ Ｐゴシック"/>
              </a:rPr>
              <a:t> - 3</a:t>
            </a:r>
          </a:p>
          <a:p>
            <a:pPr algn="ctr"/>
            <a:r>
              <a:rPr lang="ja-JP" altLang="en-US" sz="2400" dirty="0" smtClean="0">
                <a:latin typeface="ＭＳ Ｐゴシック"/>
                <a:ea typeface="ＭＳ Ｐゴシック"/>
                <a:cs typeface="ＭＳ Ｐゴシック"/>
              </a:rPr>
              <a:t>利益相反開示</a:t>
            </a:r>
            <a:endParaRPr lang="en-US" altLang="ja-JP" sz="2400" dirty="0" smtClean="0">
              <a:latin typeface="ＭＳ Ｐゴシック"/>
              <a:ea typeface="ＭＳ Ｐゴシック"/>
              <a:cs typeface="ＭＳ Ｐゴシック"/>
            </a:endParaRPr>
          </a:p>
          <a:p>
            <a:pPr algn="ctr"/>
            <a:r>
              <a:rPr lang="ja-JP" altLang="en-US" sz="2400" dirty="0" smtClean="0">
                <a:latin typeface="ＭＳ Ｐゴシック"/>
                <a:ea typeface="ＭＳ Ｐゴシック"/>
                <a:cs typeface="ＭＳ Ｐゴシック"/>
              </a:rPr>
              <a:t>演題名</a:t>
            </a:r>
            <a:r>
              <a:rPr lang="en-US" altLang="ja-JP" sz="2400" dirty="0" smtClean="0">
                <a:latin typeface="ＭＳ Ｐゴシック"/>
                <a:ea typeface="ＭＳ Ｐゴシック"/>
                <a:cs typeface="ＭＳ Ｐゴシック"/>
              </a:rPr>
              <a:t>: </a:t>
            </a:r>
            <a:r>
              <a:rPr lang="ja-JP" altLang="en-US" sz="2400" dirty="0" smtClean="0">
                <a:latin typeface="ＭＳ Ｐゴシック"/>
                <a:ea typeface="ＭＳ Ｐゴシック"/>
                <a:cs typeface="ＭＳ Ｐゴシック"/>
              </a:rPr>
              <a:t>ウイルス</a:t>
            </a:r>
            <a:r>
              <a:rPr lang="ja-JP" altLang="en-US" sz="2400" dirty="0">
                <a:latin typeface="ＭＳ Ｐゴシック"/>
                <a:ea typeface="ＭＳ Ｐゴシック"/>
                <a:cs typeface="ＭＳ Ｐゴシック"/>
              </a:rPr>
              <a:t>学会における利益相</a:t>
            </a:r>
            <a:r>
              <a:rPr lang="ja-JP" altLang="en-US" sz="2400" dirty="0" smtClean="0">
                <a:latin typeface="ＭＳ Ｐゴシック"/>
                <a:ea typeface="ＭＳ Ｐゴシック"/>
                <a:cs typeface="ＭＳ Ｐゴシック"/>
              </a:rPr>
              <a:t>反管理と</a:t>
            </a:r>
            <a:r>
              <a:rPr lang="ja-JP" altLang="en-US" sz="2400" dirty="0">
                <a:latin typeface="ＭＳ Ｐゴシック"/>
                <a:ea typeface="ＭＳ Ｐゴシック"/>
                <a:cs typeface="ＭＳ Ｐゴシック"/>
              </a:rPr>
              <a:t>開示について</a:t>
            </a:r>
            <a:endParaRPr lang="ja-JP" altLang="en-US" sz="2400" dirty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63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回</a:t>
            </a:r>
            <a:r>
              <a:rPr kumimoji="0" lang="ja-JP" altLang="en-US" sz="2400" dirty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　日本ウイルス学会学術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集会　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2015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年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 11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月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22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日</a:t>
            </a:r>
            <a:endParaRPr kumimoji="0" lang="en-US" altLang="ja-JP" sz="2400" dirty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筆頭発表者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: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　病毒太郎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　</a:t>
            </a:r>
            <a:endParaRPr kumimoji="0" lang="en-US" altLang="ja-JP" sz="2000" dirty="0" smtClean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000" dirty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本演題発表に関連し、開示すべき利益相反関係にある企業として</a:t>
            </a:r>
            <a:r>
              <a:rPr kumimoji="0" lang="en-US" altLang="ja-JP" sz="2000" dirty="0" smtClean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rPr>
              <a:t>;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1600" dirty="0" smtClean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○○○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株式会社</a:t>
            </a:r>
            <a:r>
              <a:rPr lang="ja-JP" altLang="ja-JP" sz="1600" dirty="0" smtClean="0">
                <a:latin typeface="ＭＳ Ｐゴシック"/>
                <a:ea typeface="ＭＳ Ｐゴシック"/>
                <a:cs typeface="ＭＳ Ｐゴシック"/>
              </a:rPr>
              <a:t>から</a:t>
            </a:r>
            <a:r>
              <a:rPr lang="ja-JP" altLang="ja-JP" sz="1600" dirty="0">
                <a:latin typeface="ＭＳ Ｐゴシック"/>
                <a:ea typeface="ＭＳ Ｐゴシック"/>
                <a:cs typeface="ＭＳ Ｐゴシック"/>
              </a:rPr>
              <a:t>の特許権</a:t>
            </a:r>
            <a:r>
              <a:rPr lang="ja-JP" altLang="ja-JP" sz="1600" dirty="0" smtClean="0">
                <a:latin typeface="ＭＳ Ｐゴシック"/>
                <a:ea typeface="ＭＳ Ｐゴシック"/>
                <a:cs typeface="ＭＳ Ｐゴシック"/>
              </a:rPr>
              <a:t>使用料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 (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病毒太郎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)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	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	</a:t>
            </a:r>
            <a:endParaRPr lang="ja-JP" altLang="ja-JP" sz="1600" dirty="0">
              <a:latin typeface="ＭＳ Ｐゴシック"/>
              <a:ea typeface="ＭＳ Ｐゴシック"/>
              <a:cs typeface="ＭＳ Ｐゴシック"/>
            </a:endParaRP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dirty="0">
                <a:latin typeface="ＭＳ Ｐゴシック"/>
                <a:ea typeface="ＭＳ Ｐゴシック"/>
                <a:cs typeface="ＭＳ Ｐゴシック"/>
              </a:rPr>
              <a:t>一般財団法人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○○○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からの</a:t>
            </a:r>
            <a:r>
              <a:rPr lang="ja-JP" altLang="ja-JP" sz="1600" dirty="0" smtClean="0">
                <a:latin typeface="ＭＳ Ｐゴシック"/>
                <a:ea typeface="ＭＳ Ｐゴシック"/>
                <a:cs typeface="ＭＳ Ｐゴシック"/>
              </a:rPr>
              <a:t>講演料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	(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病毒太郎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)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	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		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「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×××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」誌</a:t>
            </a:r>
            <a:r>
              <a:rPr lang="ja-JP" altLang="ja-JP" sz="1600" dirty="0" smtClean="0">
                <a:latin typeface="ＭＳ Ｐゴシック"/>
                <a:ea typeface="ＭＳ Ｐゴシック"/>
                <a:cs typeface="ＭＳ Ｐゴシック"/>
              </a:rPr>
              <a:t>原稿料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　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(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○○○</a:t>
            </a:r>
            <a:r>
              <a:rPr lang="ja-JP" altLang="en-US" sz="1600" dirty="0">
                <a:latin typeface="ＭＳ Ｐゴシック"/>
                <a:ea typeface="ＭＳ Ｐゴシック"/>
                <a:cs typeface="ＭＳ Ｐゴシック"/>
              </a:rPr>
              <a:t>株式会社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) (</a:t>
            </a:r>
            <a:r>
              <a:rPr lang="ja-JP" altLang="en-US" sz="1600" dirty="0">
                <a:latin typeface="ＭＳ Ｐゴシック"/>
                <a:ea typeface="ＭＳ Ｐゴシック"/>
                <a:cs typeface="ＭＳ Ｐゴシック"/>
              </a:rPr>
              <a:t>病毒太郎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)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	</a:t>
            </a:r>
            <a:endParaRPr lang="en-US" altLang="ja-JP" sz="1600" dirty="0" smtClean="0">
              <a:latin typeface="ＭＳ Ｐゴシック"/>
              <a:ea typeface="ＭＳ Ｐゴシック"/>
              <a:cs typeface="ＭＳ Ｐゴシック"/>
            </a:endParaRP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△△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△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株式会社株式売却益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 (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病毒花子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; 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配偶者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)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		</a:t>
            </a:r>
            <a:endParaRPr lang="en-US" altLang="ja-JP" sz="1600" dirty="0" smtClean="0">
              <a:latin typeface="ＭＳ Ｐゴシック"/>
              <a:ea typeface="ＭＳ Ｐゴシック"/>
              <a:cs typeface="ＭＳ Ｐゴシック"/>
            </a:endParaRP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dirty="0" smtClean="0">
                <a:latin typeface="ＭＳ Ｐゴシック"/>
                <a:ea typeface="ＭＳ Ｐゴシック"/>
                <a:cs typeface="ＭＳ Ｐゴシック"/>
              </a:rPr>
              <a:t>一般財団法人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○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○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○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から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×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大学への</a:t>
            </a:r>
            <a:r>
              <a:rPr lang="ja-JP" altLang="ja-JP" sz="1600" dirty="0" smtClean="0">
                <a:latin typeface="ＭＳ Ｐゴシック"/>
                <a:ea typeface="ＭＳ Ｐゴシック"/>
                <a:cs typeface="ＭＳ Ｐゴシック"/>
              </a:rPr>
              <a:t>奨学寄付金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　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(</a:t>
            </a:r>
            <a:r>
              <a:rPr lang="ja-JP" altLang="en-US" sz="1600" dirty="0">
                <a:latin typeface="ＭＳ Ｐゴシック"/>
                <a:ea typeface="ＭＳ Ｐゴシック"/>
                <a:cs typeface="ＭＳ Ｐゴシック"/>
              </a:rPr>
              <a:t>病毒太郎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　所属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)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　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	</a:t>
            </a:r>
            <a:endParaRPr lang="en-US" altLang="ja-JP" sz="1600" dirty="0">
              <a:latin typeface="ＭＳ Ｐゴシック"/>
              <a:ea typeface="ＭＳ Ｐゴシック"/>
              <a:cs typeface="ＭＳ Ｐゴシック"/>
            </a:endParaRP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共同発表者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△△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△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は、</a:t>
            </a:r>
            <a:r>
              <a:rPr lang="en-US" altLang="ja-JP" sz="1600" dirty="0">
                <a:latin typeface="ＭＳ Ｐゴシック"/>
                <a:ea typeface="ＭＳ Ｐゴシック"/>
                <a:cs typeface="ＭＳ Ｐゴシック"/>
              </a:rPr>
              <a:t>○○○</a:t>
            </a:r>
            <a:r>
              <a:rPr lang="ja-JP" altLang="en-US" sz="1600" dirty="0">
                <a:latin typeface="ＭＳ Ｐゴシック"/>
                <a:ea typeface="ＭＳ Ｐゴシック"/>
                <a:cs typeface="ＭＳ Ｐゴシック"/>
              </a:rPr>
              <a:t>株式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会社所属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 (</a:t>
            </a:r>
            <a:r>
              <a:rPr lang="ja-JP" altLang="en-US" sz="1600" dirty="0" smtClean="0">
                <a:latin typeface="ＭＳ Ｐゴシック"/>
                <a:ea typeface="ＭＳ Ｐゴシック"/>
                <a:cs typeface="ＭＳ Ｐゴシック"/>
              </a:rPr>
              <a:t>併任</a:t>
            </a:r>
            <a:r>
              <a:rPr lang="en-US" altLang="ja-JP" sz="1600" dirty="0" smtClean="0">
                <a:latin typeface="ＭＳ Ｐゴシック"/>
                <a:ea typeface="ＭＳ Ｐゴシック"/>
                <a:cs typeface="ＭＳ Ｐゴシック"/>
              </a:rPr>
              <a:t>)</a:t>
            </a:r>
          </a:p>
        </p:txBody>
      </p:sp>
      <p:sp>
        <p:nvSpPr>
          <p:cNvPr id="6" name="角丸四角形吹き出し 5"/>
          <p:cNvSpPr>
            <a:spLocks noChangeArrowheads="1"/>
          </p:cNvSpPr>
          <p:nvPr/>
        </p:nvSpPr>
        <p:spPr bwMode="auto">
          <a:xfrm>
            <a:off x="1946867" y="4661633"/>
            <a:ext cx="7105895" cy="2143246"/>
          </a:xfrm>
          <a:prstGeom prst="wedgeRoundRectCallout">
            <a:avLst>
              <a:gd name="adj1" fmla="val 1123"/>
              <a:gd name="adj2" fmla="val -65906"/>
              <a:gd name="adj3" fmla="val 16667"/>
            </a:avLst>
          </a:prstGeom>
          <a:solidFill>
            <a:srgbClr val="FFFFFF"/>
          </a:solidFill>
          <a:ln w="762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2000" dirty="0">
                <a:latin typeface="ＭＳ Ｐゴシック"/>
                <a:ea typeface="ＭＳ Ｐゴシック"/>
                <a:cs typeface="ＭＳ Ｐゴシック"/>
              </a:rPr>
              <a:t>日本ウイルス学会利益相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反指針</a:t>
            </a:r>
            <a:r>
              <a:rPr lang="ja-JP" altLang="en-US" sz="2000" dirty="0" smtClean="0">
                <a:latin typeface="ＭＳ Ｐゴシック"/>
                <a:ea typeface="ＭＳ Ｐゴシック"/>
                <a:cs typeface="ＭＳ Ｐゴシック"/>
              </a:rPr>
              <a:t>に規定された「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申告</a:t>
            </a:r>
            <a:r>
              <a:rPr lang="ja-JP" altLang="ja-JP" sz="2000" dirty="0">
                <a:latin typeface="ＭＳ Ｐゴシック"/>
                <a:ea typeface="ＭＳ Ｐゴシック"/>
                <a:cs typeface="ＭＳ Ｐゴシック"/>
              </a:rPr>
              <a:t>・開示すべき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事項</a:t>
            </a:r>
            <a:r>
              <a:rPr lang="ja-JP" altLang="en-US" sz="2000" dirty="0" smtClean="0">
                <a:latin typeface="ＭＳ Ｐゴシック"/>
                <a:ea typeface="ＭＳ Ｐゴシック"/>
                <a:cs typeface="ＭＳ Ｐゴシック"/>
              </a:rPr>
              <a:t>」に該当する事項がある場合、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筆頭</a:t>
            </a:r>
            <a:r>
              <a:rPr lang="ja-JP" altLang="ja-JP" sz="2000" dirty="0">
                <a:latin typeface="ＭＳ Ｐゴシック"/>
                <a:ea typeface="ＭＳ Ｐゴシック"/>
                <a:cs typeface="ＭＳ Ｐゴシック"/>
              </a:rPr>
              <a:t>発表者は、配偶者、一親等の親族、生計を共にする者も含めて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、産学</a:t>
            </a:r>
            <a:r>
              <a:rPr lang="ja-JP" altLang="ja-JP" sz="2000" dirty="0">
                <a:latin typeface="ＭＳ Ｐゴシック"/>
                <a:ea typeface="ＭＳ Ｐゴシック"/>
                <a:cs typeface="ＭＳ Ｐゴシック"/>
              </a:rPr>
              <a:t>連携研究との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相手先と</a:t>
            </a:r>
            <a:r>
              <a:rPr lang="ja-JP" altLang="ja-JP" sz="2000" dirty="0">
                <a:latin typeface="ＭＳ Ｐゴシック"/>
                <a:ea typeface="ＭＳ Ｐゴシック"/>
                <a:cs typeface="ＭＳ Ｐゴシック"/>
              </a:rPr>
              <a:t>の関係について、過去</a:t>
            </a:r>
            <a:r>
              <a:rPr lang="en-US" altLang="ja-JP" sz="2000" dirty="0">
                <a:latin typeface="ＭＳ Ｐゴシック"/>
                <a:ea typeface="ＭＳ Ｐゴシック"/>
                <a:cs typeface="ＭＳ Ｐゴシック"/>
              </a:rPr>
              <a:t>1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年間における利益相</a:t>
            </a:r>
            <a:r>
              <a:rPr lang="ja-JP" altLang="ja-JP" sz="2000" dirty="0">
                <a:latin typeface="ＭＳ Ｐゴシック"/>
                <a:ea typeface="ＭＳ Ｐゴシック"/>
                <a:cs typeface="ＭＳ Ｐゴシック"/>
              </a:rPr>
              <a:t>反状態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を開示する。</a:t>
            </a:r>
            <a:r>
              <a:rPr lang="ja-JP" altLang="ja-JP" sz="2000" b="1" u="sng" dirty="0">
                <a:latin typeface="ＭＳ Ｐゴシック"/>
                <a:ea typeface="ＭＳ Ｐゴシック"/>
                <a:cs typeface="ＭＳ Ｐゴシック"/>
              </a:rPr>
              <a:t>共同発表者</a:t>
            </a:r>
            <a:r>
              <a:rPr lang="en-US" altLang="ja-JP" sz="2000" b="1" u="sng" dirty="0">
                <a:latin typeface="ＭＳ Ｐゴシック"/>
                <a:ea typeface="ＭＳ Ｐゴシック"/>
                <a:cs typeface="ＭＳ Ｐゴシック"/>
              </a:rPr>
              <a:t>(</a:t>
            </a:r>
            <a:r>
              <a:rPr lang="ja-JP" altLang="ja-JP" sz="2000" b="1" u="sng" dirty="0">
                <a:latin typeface="ＭＳ Ｐゴシック"/>
                <a:ea typeface="ＭＳ Ｐゴシック"/>
                <a:cs typeface="ＭＳ Ｐゴシック"/>
              </a:rPr>
              <a:t>非学会員も含む</a:t>
            </a:r>
            <a:r>
              <a:rPr lang="en-US" altLang="ja-JP" sz="2000" b="1" u="sng" dirty="0">
                <a:latin typeface="ＭＳ Ｐゴシック"/>
                <a:ea typeface="ＭＳ Ｐゴシック"/>
                <a:cs typeface="ＭＳ Ｐゴシック"/>
              </a:rPr>
              <a:t>)</a:t>
            </a:r>
            <a:r>
              <a:rPr lang="ja-JP" altLang="ja-JP" sz="2000" b="1" u="sng" dirty="0">
                <a:latin typeface="ＭＳ Ｐゴシック"/>
                <a:ea typeface="ＭＳ Ｐゴシック"/>
                <a:cs typeface="ＭＳ Ｐゴシック"/>
              </a:rPr>
              <a:t>に産学連携研究の相手先の正規職員が含まれる場合、所属を明示する</a:t>
            </a:r>
            <a:r>
              <a:rPr lang="ja-JP" altLang="ja-JP" sz="2000" dirty="0" smtClean="0">
                <a:latin typeface="ＭＳ Ｐゴシック"/>
                <a:ea typeface="ＭＳ Ｐゴシック"/>
                <a:cs typeface="ＭＳ Ｐゴシック"/>
              </a:rPr>
              <a:t>。</a:t>
            </a:r>
            <a:endParaRPr lang="ja-JP" altLang="ja-JP" sz="2000" dirty="0">
              <a:latin typeface="ＭＳ Ｐゴシック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8479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Osaka"/>
        <a:cs typeface="Osaka"/>
      </a:majorFont>
      <a:minorFont>
        <a:latin typeface="Times New Roman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6600"/>
        </a:solidFill>
        <a:ln w="47625" cap="flat" cmpd="thinThick" algn="ctr">
          <a:solidFill>
            <a:srgbClr val="CC00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Times New Roman" pitchFamily="-107" charset="0"/>
            <a:ea typeface="Osaka" pitchFamily="-107" charset="-128"/>
            <a:cs typeface="Osaka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6600"/>
        </a:solidFill>
        <a:ln w="47625" cap="flat" cmpd="thinThick" algn="ctr">
          <a:solidFill>
            <a:srgbClr val="CC00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Times New Roman" pitchFamily="-107" charset="0"/>
            <a:ea typeface="Osaka" pitchFamily="-107" charset="-128"/>
            <a:cs typeface="Osaka" pitchFamily="-107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2518</TotalTime>
  <Words>224</Words>
  <Application>Microsoft Office PowerPoint</Application>
  <PresentationFormat>画面に合わせる (4:3)</PresentationFormat>
  <Paragraphs>43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1_Default Design</vt:lpstr>
      <vt:lpstr>PowerPoint プレゼンテーション</vt:lpstr>
      <vt:lpstr>PowerPoint プレゼンテーション</vt:lpstr>
      <vt:lpstr>PowerPoint プレゼンテーション</vt:lpstr>
    </vt:vector>
  </TitlesOfParts>
  <Company>国立感染症研究所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清水 博之</dc:creator>
  <cp:lastModifiedBy>owner</cp:lastModifiedBy>
  <cp:revision>150</cp:revision>
  <dcterms:created xsi:type="dcterms:W3CDTF">2013-03-04T03:30:31Z</dcterms:created>
  <dcterms:modified xsi:type="dcterms:W3CDTF">2017-08-06T00:05:21Z</dcterms:modified>
</cp:coreProperties>
</file>