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4" d="100"/>
          <a:sy n="74" d="100"/>
        </p:scale>
        <p:origin x="54" y="6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1F388D-5362-4B00-AC83-C4187B7FE16E}" type="datetimeFigureOut">
              <a:rPr kumimoji="1" lang="ja-JP" altLang="en-US" smtClean="0"/>
              <a:t>2021/11/26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F22097-BE91-4B4F-930C-C0828AAADC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512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ノート プレースホルダ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ja-JP" altLang="en-US" smtClean="0">
              <a:ea typeface="ＭＳ Ｐゴシック" charset="-128"/>
            </a:endParaRPr>
          </a:p>
        </p:txBody>
      </p:sp>
      <p:sp>
        <p:nvSpPr>
          <p:cNvPr id="10244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SimSun" pitchFamily="2" charset="-122"/>
              </a:defRPr>
            </a:lvl1pPr>
            <a:lvl2pPr marL="769938" indent="-298450" defTabSz="9477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SimSun" pitchFamily="2" charset="-122"/>
              </a:defRPr>
            </a:lvl2pPr>
            <a:lvl3pPr marL="1184275" indent="-234950" defTabSz="9477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SimSun" pitchFamily="2" charset="-122"/>
              </a:defRPr>
            </a:lvl3pPr>
            <a:lvl4pPr marL="1660525" indent="-238125" defTabSz="9477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SimSun" pitchFamily="2" charset="-122"/>
              </a:defRPr>
            </a:lvl4pPr>
            <a:lvl5pPr marL="2133600" indent="-236538" defTabSz="9477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SimSun" pitchFamily="2" charset="-122"/>
              </a:defRPr>
            </a:lvl5pPr>
            <a:lvl6pPr marL="2590800" indent="-236538" defTabSz="9477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SimSun" pitchFamily="2" charset="-122"/>
              </a:defRPr>
            </a:lvl6pPr>
            <a:lvl7pPr marL="3048000" indent="-236538" defTabSz="9477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SimSun" pitchFamily="2" charset="-122"/>
              </a:defRPr>
            </a:lvl7pPr>
            <a:lvl8pPr marL="3505200" indent="-236538" defTabSz="9477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SimSun" pitchFamily="2" charset="-122"/>
              </a:defRPr>
            </a:lvl8pPr>
            <a:lvl9pPr marL="3962400" indent="-236538" defTabSz="9477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SimSun" pitchFamily="2" charset="-122"/>
              </a:defRPr>
            </a:lvl9pPr>
          </a:lstStyle>
          <a:p>
            <a:pPr>
              <a:spcBef>
                <a:spcPct val="0"/>
              </a:spcBef>
            </a:pPr>
            <a:fld id="{D66E2665-B28E-44E5-93E0-16F6201CA952}" type="slidenum">
              <a:rPr lang="ja-JP" altLang="en-US" smtClean="0">
                <a:latin typeface="Arial" charset="0"/>
              </a:rPr>
              <a:pPr>
                <a:spcBef>
                  <a:spcPct val="0"/>
                </a:spcBef>
              </a:pPr>
              <a:t>1</a:t>
            </a:fld>
            <a:endParaRPr lang="en-US" altLang="ja-JP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347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E6B1-26C0-477C-A3D5-BBF172A7BC2F}" type="datetimeFigureOut">
              <a:rPr kumimoji="1" lang="ja-JP" altLang="en-US" smtClean="0"/>
              <a:t>2021/11/26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719C-5128-4A92-8504-980135A1F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9939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E6B1-26C0-477C-A3D5-BBF172A7BC2F}" type="datetimeFigureOut">
              <a:rPr kumimoji="1" lang="ja-JP" altLang="en-US" smtClean="0"/>
              <a:t>2021/11/26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719C-5128-4A92-8504-980135A1F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5855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E6B1-26C0-477C-A3D5-BBF172A7BC2F}" type="datetimeFigureOut">
              <a:rPr kumimoji="1" lang="ja-JP" altLang="en-US" smtClean="0"/>
              <a:t>2021/11/26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719C-5128-4A92-8504-980135A1F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8763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E6B1-26C0-477C-A3D5-BBF172A7BC2F}" type="datetimeFigureOut">
              <a:rPr kumimoji="1" lang="ja-JP" altLang="en-US" smtClean="0"/>
              <a:t>2021/11/26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719C-5128-4A92-8504-980135A1F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414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E6B1-26C0-477C-A3D5-BBF172A7BC2F}" type="datetimeFigureOut">
              <a:rPr kumimoji="1" lang="ja-JP" altLang="en-US" smtClean="0"/>
              <a:t>2021/11/26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719C-5128-4A92-8504-980135A1F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687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E6B1-26C0-477C-A3D5-BBF172A7BC2F}" type="datetimeFigureOut">
              <a:rPr kumimoji="1" lang="ja-JP" altLang="en-US" smtClean="0"/>
              <a:t>2021/11/26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719C-5128-4A92-8504-980135A1F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494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E6B1-26C0-477C-A3D5-BBF172A7BC2F}" type="datetimeFigureOut">
              <a:rPr kumimoji="1" lang="ja-JP" altLang="en-US" smtClean="0"/>
              <a:t>2021/11/26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719C-5128-4A92-8504-980135A1F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0683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E6B1-26C0-477C-A3D5-BBF172A7BC2F}" type="datetimeFigureOut">
              <a:rPr kumimoji="1" lang="ja-JP" altLang="en-US" smtClean="0"/>
              <a:t>2021/11/26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719C-5128-4A92-8504-980135A1F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580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E6B1-26C0-477C-A3D5-BBF172A7BC2F}" type="datetimeFigureOut">
              <a:rPr kumimoji="1" lang="ja-JP" altLang="en-US" smtClean="0"/>
              <a:t>2021/11/26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719C-5128-4A92-8504-980135A1F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9621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E6B1-26C0-477C-A3D5-BBF172A7BC2F}" type="datetimeFigureOut">
              <a:rPr kumimoji="1" lang="ja-JP" altLang="en-US" smtClean="0"/>
              <a:t>2021/11/26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719C-5128-4A92-8504-980135A1F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669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E6B1-26C0-477C-A3D5-BBF172A7BC2F}" type="datetimeFigureOut">
              <a:rPr kumimoji="1" lang="ja-JP" altLang="en-US" smtClean="0"/>
              <a:t>2021/11/26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719C-5128-4A92-8504-980135A1F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995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EE6B1-26C0-477C-A3D5-BBF172A7BC2F}" type="datetimeFigureOut">
              <a:rPr kumimoji="1" lang="ja-JP" altLang="en-US" smtClean="0"/>
              <a:t>2021/11/26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6719C-5128-4A92-8504-980135A1F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8660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2"/>
          <p:cNvSpPr>
            <a:spLocks noChangeArrowheads="1"/>
          </p:cNvSpPr>
          <p:nvPr/>
        </p:nvSpPr>
        <p:spPr bwMode="auto">
          <a:xfrm>
            <a:off x="250825" y="192088"/>
            <a:ext cx="8642350" cy="1079500"/>
          </a:xfrm>
          <a:prstGeom prst="rect">
            <a:avLst/>
          </a:prstGeom>
          <a:solidFill>
            <a:srgbClr val="FFC000"/>
          </a:solidFill>
          <a:ln w="9525" cap="rnd" algn="ctr">
            <a:solidFill>
              <a:srgbClr val="66CCFF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>
              <a:buFontTx/>
              <a:buNone/>
            </a:pPr>
            <a:endParaRPr kumimoji="1" lang="en-US" altLang="zh-CN" sz="2400" b="1" dirty="0">
              <a:latin typeface="HG明朝B" pitchFamily="17" charset="-128"/>
              <a:ea typeface="HG明朝B" pitchFamily="17" charset="-128"/>
            </a:endParaRPr>
          </a:p>
          <a:p>
            <a:pPr>
              <a:buFontTx/>
              <a:buNone/>
            </a:pPr>
            <a:r>
              <a:rPr kumimoji="1" lang="zh-CN" altLang="en-US" sz="2000" b="1" dirty="0">
                <a:latin typeface="HG明朝B" pitchFamily="17" charset="-128"/>
                <a:ea typeface="HG明朝B" pitchFamily="17" charset="-128"/>
              </a:rPr>
              <a:t>第</a:t>
            </a:r>
            <a:r>
              <a:rPr kumimoji="1" lang="en-US" altLang="zh-CN" sz="2000" b="1" dirty="0">
                <a:latin typeface="HG明朝B" pitchFamily="17" charset="-128"/>
                <a:ea typeface="HG明朝B" pitchFamily="17" charset="-128"/>
              </a:rPr>
              <a:t>80</a:t>
            </a:r>
            <a:r>
              <a:rPr kumimoji="1" lang="zh-CN" altLang="en-US" sz="2000" b="1" dirty="0">
                <a:latin typeface="HG明朝B" pitchFamily="17" charset="-128"/>
                <a:ea typeface="HG明朝B" pitchFamily="17" charset="-128"/>
              </a:rPr>
              <a:t>回日本公衆衛生学会総会　</a:t>
            </a:r>
            <a:r>
              <a:rPr kumimoji="1" lang="ja-JP" altLang="en-US" sz="2800" b="1" dirty="0">
                <a:latin typeface="HG明朝B" pitchFamily="17" charset="-128"/>
                <a:ea typeface="HG明朝B" pitchFamily="17" charset="-128"/>
              </a:rPr>
              <a:t>掲示チラシ用</a:t>
            </a:r>
            <a:r>
              <a:rPr lang="ja-JP" altLang="en-US" sz="2800" b="1" dirty="0">
                <a:latin typeface="HG明朝B" pitchFamily="17" charset="-128"/>
                <a:ea typeface="HG明朝B" pitchFamily="17" charset="-128"/>
              </a:rPr>
              <a:t>荷物送付状</a:t>
            </a:r>
            <a:endParaRPr lang="en-US" altLang="ja-JP" sz="2800" b="1" dirty="0">
              <a:latin typeface="HG明朝B" pitchFamily="17" charset="-128"/>
              <a:ea typeface="HG明朝B" pitchFamily="17" charset="-128"/>
            </a:endParaRPr>
          </a:p>
        </p:txBody>
      </p:sp>
      <p:sp>
        <p:nvSpPr>
          <p:cNvPr id="3075" name="Rectangle 24"/>
          <p:cNvSpPr>
            <a:spLocks noChangeArrowheads="1"/>
          </p:cNvSpPr>
          <p:nvPr/>
        </p:nvSpPr>
        <p:spPr bwMode="auto">
          <a:xfrm>
            <a:off x="250825" y="3500438"/>
            <a:ext cx="9217025" cy="85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>
              <a:buFontTx/>
              <a:buNone/>
            </a:pPr>
            <a:r>
              <a:rPr lang="ja-JP" altLang="en-US" sz="1800" b="1">
                <a:latin typeface="HG明朝B" pitchFamily="17" charset="-128"/>
                <a:ea typeface="HG明朝B" pitchFamily="17" charset="-128"/>
              </a:rPr>
              <a:t>ご担当者名：　　　　　　　</a:t>
            </a:r>
            <a:r>
              <a:rPr lang="zh-CN" altLang="en-US" sz="1800" b="1">
                <a:latin typeface="HG明朝B" pitchFamily="17" charset="-128"/>
                <a:ea typeface="HG明朝B" pitchFamily="17" charset="-128"/>
              </a:rPr>
              <a:t>様　（</a:t>
            </a:r>
            <a:r>
              <a:rPr lang="ja-JP" altLang="en-US" sz="1800" b="1">
                <a:latin typeface="HG明朝B" pitchFamily="17" charset="-128"/>
                <a:ea typeface="HG明朝B" pitchFamily="17" charset="-128"/>
              </a:rPr>
              <a:t>ご連絡先</a:t>
            </a:r>
            <a:r>
              <a:rPr lang="zh-CN" altLang="en-US" sz="1800" b="1">
                <a:latin typeface="HG明朝B" pitchFamily="17" charset="-128"/>
                <a:ea typeface="HG明朝B" pitchFamily="17" charset="-128"/>
              </a:rPr>
              <a:t>：　　　　</a:t>
            </a:r>
            <a:r>
              <a:rPr lang="en-US" altLang="zh-CN" sz="1800" b="1">
                <a:latin typeface="HG明朝B" pitchFamily="17" charset="-128"/>
                <a:ea typeface="HG明朝B" pitchFamily="17" charset="-128"/>
              </a:rPr>
              <a:t>-</a:t>
            </a:r>
            <a:r>
              <a:rPr lang="zh-CN" altLang="en-US" sz="1800" b="1">
                <a:latin typeface="HG明朝B" pitchFamily="17" charset="-128"/>
                <a:ea typeface="HG明朝B" pitchFamily="17" charset="-128"/>
              </a:rPr>
              <a:t>　　　　</a:t>
            </a:r>
            <a:r>
              <a:rPr lang="en-US" altLang="zh-CN" sz="1800" b="1">
                <a:latin typeface="HG明朝B" pitchFamily="17" charset="-128"/>
                <a:ea typeface="HG明朝B" pitchFamily="17" charset="-128"/>
              </a:rPr>
              <a:t>-</a:t>
            </a:r>
            <a:r>
              <a:rPr lang="zh-CN" altLang="en-US" sz="1800" b="1">
                <a:latin typeface="HG明朝B" pitchFamily="17" charset="-128"/>
                <a:ea typeface="HG明朝B" pitchFamily="17" charset="-128"/>
              </a:rPr>
              <a:t>　　　　　 ）</a:t>
            </a:r>
            <a:endParaRPr lang="ja-JP" altLang="en-US" sz="1800" b="1">
              <a:latin typeface="HG明朝B" pitchFamily="17" charset="-128"/>
              <a:ea typeface="HG明朝B" pitchFamily="17" charset="-128"/>
            </a:endParaRPr>
          </a:p>
        </p:txBody>
      </p:sp>
      <p:sp>
        <p:nvSpPr>
          <p:cNvPr id="3076" name="Rectangle 25"/>
          <p:cNvSpPr>
            <a:spLocks noChangeArrowheads="1"/>
          </p:cNvSpPr>
          <p:nvPr/>
        </p:nvSpPr>
        <p:spPr bwMode="auto">
          <a:xfrm>
            <a:off x="6218238" y="5291138"/>
            <a:ext cx="2484437" cy="1049337"/>
          </a:xfrm>
          <a:prstGeom prst="rect">
            <a:avLst/>
          </a:prstGeom>
          <a:noFill/>
          <a:ln w="9525" cap="rnd" algn="ctr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>
              <a:buFontTx/>
              <a:buNone/>
            </a:pPr>
            <a:r>
              <a:rPr lang="ja-JP" altLang="en-US" sz="1400" b="1">
                <a:latin typeface="HG明朝B" pitchFamily="17" charset="-128"/>
                <a:ea typeface="HG明朝B" pitchFamily="17" charset="-128"/>
              </a:rPr>
              <a:t>荷物個口数：</a:t>
            </a:r>
            <a:r>
              <a:rPr lang="ja-JP" altLang="en-US" sz="1800" b="1">
                <a:latin typeface="HG明朝B" pitchFamily="17" charset="-128"/>
                <a:ea typeface="HG明朝B" pitchFamily="17" charset="-128"/>
              </a:rPr>
              <a:t>　　</a:t>
            </a:r>
            <a:endParaRPr lang="en-US" altLang="ja-JP" sz="1800" b="1">
              <a:latin typeface="HG明朝B" pitchFamily="17" charset="-128"/>
              <a:ea typeface="HG明朝B" pitchFamily="17" charset="-128"/>
            </a:endParaRPr>
          </a:p>
          <a:p>
            <a:pPr>
              <a:buFontTx/>
              <a:buNone/>
            </a:pPr>
            <a:r>
              <a:rPr lang="ja-JP" altLang="en-US" sz="1800" b="1">
                <a:latin typeface="HG明朝B" pitchFamily="17" charset="-128"/>
                <a:ea typeface="HG明朝B" pitchFamily="17" charset="-128"/>
              </a:rPr>
              <a:t>　　　　</a:t>
            </a:r>
            <a:r>
              <a:rPr lang="en-US" altLang="ja-JP" sz="3600" b="1">
                <a:latin typeface="HG明朝B" pitchFamily="17" charset="-128"/>
                <a:ea typeface="HG明朝B" pitchFamily="17" charset="-128"/>
              </a:rPr>
              <a:t>/</a:t>
            </a:r>
            <a:r>
              <a:rPr lang="ja-JP" altLang="en-US" sz="1800" b="1">
                <a:latin typeface="HG明朝B" pitchFamily="17" charset="-128"/>
                <a:ea typeface="HG明朝B" pitchFamily="17" charset="-128"/>
              </a:rPr>
              <a:t>　　　個口</a:t>
            </a:r>
          </a:p>
        </p:txBody>
      </p:sp>
      <p:sp>
        <p:nvSpPr>
          <p:cNvPr id="3077" name="Rectangle 26"/>
          <p:cNvSpPr>
            <a:spLocks noChangeArrowheads="1"/>
          </p:cNvSpPr>
          <p:nvPr/>
        </p:nvSpPr>
        <p:spPr bwMode="auto">
          <a:xfrm>
            <a:off x="250825" y="1268413"/>
            <a:ext cx="4321175" cy="85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endParaRPr lang="ja-JP" altLang="en-US" sz="1800">
              <a:latin typeface="HG明朝B" pitchFamily="17" charset="-128"/>
              <a:ea typeface="HG明朝B" pitchFamily="17" charset="-128"/>
            </a:endParaRPr>
          </a:p>
          <a:p>
            <a:pPr>
              <a:buFontTx/>
              <a:buNone/>
            </a:pPr>
            <a:r>
              <a:rPr lang="ja-JP" altLang="en-US" sz="1800" b="1">
                <a:latin typeface="HG明朝B" pitchFamily="17" charset="-128"/>
                <a:ea typeface="HG明朝B" pitchFamily="17" charset="-128"/>
              </a:rPr>
              <a:t>利用日：</a:t>
            </a:r>
            <a:r>
              <a:rPr lang="ja-JP" altLang="en-US" sz="1800">
                <a:latin typeface="HG明朝B" pitchFamily="17" charset="-128"/>
                <a:ea typeface="HG明朝B" pitchFamily="17" charset="-128"/>
              </a:rPr>
              <a:t>	</a:t>
            </a:r>
          </a:p>
          <a:p>
            <a:pPr>
              <a:buFontTx/>
              <a:buNone/>
            </a:pPr>
            <a:endParaRPr lang="ja-JP" altLang="en-US" sz="1800" b="1">
              <a:latin typeface="HG明朝B" pitchFamily="17" charset="-128"/>
              <a:ea typeface="HG明朝B" pitchFamily="17" charset="-128"/>
            </a:endParaRPr>
          </a:p>
        </p:txBody>
      </p:sp>
      <p:sp>
        <p:nvSpPr>
          <p:cNvPr id="3078" name="Rectangle 27"/>
          <p:cNvSpPr>
            <a:spLocks noChangeArrowheads="1"/>
          </p:cNvSpPr>
          <p:nvPr/>
        </p:nvSpPr>
        <p:spPr bwMode="auto">
          <a:xfrm>
            <a:off x="250825" y="2657475"/>
            <a:ext cx="8642350" cy="84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>
              <a:buFontTx/>
              <a:buNone/>
            </a:pPr>
            <a:r>
              <a:rPr lang="ja-JP" altLang="en-US" sz="1800" b="1">
                <a:latin typeface="HG明朝B" pitchFamily="17" charset="-128"/>
                <a:ea typeface="HG明朝B" pitchFamily="17" charset="-128"/>
              </a:rPr>
              <a:t>貴　社 名：</a:t>
            </a:r>
          </a:p>
        </p:txBody>
      </p:sp>
      <p:sp>
        <p:nvSpPr>
          <p:cNvPr id="3079" name="Line 28"/>
          <p:cNvSpPr>
            <a:spLocks noChangeShapeType="1"/>
          </p:cNvSpPr>
          <p:nvPr/>
        </p:nvSpPr>
        <p:spPr bwMode="auto">
          <a:xfrm>
            <a:off x="250825" y="188913"/>
            <a:ext cx="864235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080" name="Line 29"/>
          <p:cNvSpPr>
            <a:spLocks noChangeShapeType="1"/>
          </p:cNvSpPr>
          <p:nvPr/>
        </p:nvSpPr>
        <p:spPr bwMode="auto">
          <a:xfrm>
            <a:off x="250825" y="2759075"/>
            <a:ext cx="8642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081" name="Line 30"/>
          <p:cNvSpPr>
            <a:spLocks noChangeShapeType="1"/>
          </p:cNvSpPr>
          <p:nvPr/>
        </p:nvSpPr>
        <p:spPr bwMode="auto">
          <a:xfrm>
            <a:off x="250825" y="3500438"/>
            <a:ext cx="8642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082" name="Line 31"/>
          <p:cNvSpPr>
            <a:spLocks noChangeShapeType="1"/>
          </p:cNvSpPr>
          <p:nvPr/>
        </p:nvSpPr>
        <p:spPr bwMode="auto">
          <a:xfrm>
            <a:off x="250825" y="4292600"/>
            <a:ext cx="8642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083" name="Line 32"/>
          <p:cNvSpPr>
            <a:spLocks noChangeShapeType="1"/>
          </p:cNvSpPr>
          <p:nvPr/>
        </p:nvSpPr>
        <p:spPr bwMode="auto">
          <a:xfrm>
            <a:off x="250825" y="6669088"/>
            <a:ext cx="864235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084" name="Line 33"/>
          <p:cNvSpPr>
            <a:spLocks noChangeShapeType="1"/>
          </p:cNvSpPr>
          <p:nvPr/>
        </p:nvSpPr>
        <p:spPr bwMode="auto">
          <a:xfrm>
            <a:off x="263525" y="206375"/>
            <a:ext cx="0" cy="64801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085" name="Line 34"/>
          <p:cNvSpPr>
            <a:spLocks noChangeShapeType="1"/>
          </p:cNvSpPr>
          <p:nvPr/>
        </p:nvSpPr>
        <p:spPr bwMode="auto">
          <a:xfrm>
            <a:off x="8893175" y="188913"/>
            <a:ext cx="0" cy="64801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086" name="Line 35"/>
          <p:cNvSpPr>
            <a:spLocks noChangeShapeType="1"/>
          </p:cNvSpPr>
          <p:nvPr/>
        </p:nvSpPr>
        <p:spPr bwMode="auto">
          <a:xfrm>
            <a:off x="250825" y="1989138"/>
            <a:ext cx="8642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087" name="Line 36"/>
          <p:cNvSpPr>
            <a:spLocks noChangeShapeType="1"/>
          </p:cNvSpPr>
          <p:nvPr/>
        </p:nvSpPr>
        <p:spPr bwMode="auto">
          <a:xfrm>
            <a:off x="250825" y="1268413"/>
            <a:ext cx="8642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088" name="Line 31"/>
          <p:cNvSpPr>
            <a:spLocks noChangeShapeType="1"/>
          </p:cNvSpPr>
          <p:nvPr/>
        </p:nvSpPr>
        <p:spPr bwMode="auto">
          <a:xfrm>
            <a:off x="263525" y="5084763"/>
            <a:ext cx="8642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089" name="Rectangle 27"/>
          <p:cNvSpPr>
            <a:spLocks noChangeArrowheads="1"/>
          </p:cNvSpPr>
          <p:nvPr/>
        </p:nvSpPr>
        <p:spPr bwMode="auto">
          <a:xfrm>
            <a:off x="250825" y="4292600"/>
            <a:ext cx="8642350" cy="84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Char char="•"/>
              <a:tabLst>
                <a:tab pos="1790700" algn="l"/>
                <a:tab pos="3944938" algn="l"/>
                <a:tab pos="5022850" algn="l"/>
              </a:tabLst>
              <a:defRPr sz="32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1790700" algn="l"/>
                <a:tab pos="3944938" algn="l"/>
                <a:tab pos="5022850" algn="l"/>
              </a:tabLst>
              <a:defRPr sz="28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1790700" algn="l"/>
                <a:tab pos="3944938" algn="l"/>
                <a:tab pos="5022850" algn="l"/>
              </a:tabLst>
              <a:defRPr sz="24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1790700" algn="l"/>
                <a:tab pos="3944938" algn="l"/>
                <a:tab pos="5022850" algn="l"/>
              </a:tabLst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790700" algn="l"/>
                <a:tab pos="3944938" algn="l"/>
                <a:tab pos="5022850" algn="l"/>
              </a:tabLst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90700" algn="l"/>
                <a:tab pos="3944938" algn="l"/>
                <a:tab pos="5022850" algn="l"/>
              </a:tabLst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90700" algn="l"/>
                <a:tab pos="3944938" algn="l"/>
                <a:tab pos="5022850" algn="l"/>
              </a:tabLst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90700" algn="l"/>
                <a:tab pos="3944938" algn="l"/>
                <a:tab pos="5022850" algn="l"/>
              </a:tabLst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90700" algn="l"/>
                <a:tab pos="3944938" algn="l"/>
                <a:tab pos="5022850" algn="l"/>
              </a:tabLst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>
              <a:buFontTx/>
              <a:buNone/>
            </a:pPr>
            <a:r>
              <a:rPr lang="ja-JP" altLang="en-US" sz="1800" b="1">
                <a:latin typeface="HG明朝B" pitchFamily="17" charset="-128"/>
                <a:ea typeface="HG明朝B" pitchFamily="17" charset="-128"/>
              </a:rPr>
              <a:t>送付物区分：  □掲示用チラシ</a:t>
            </a:r>
            <a:r>
              <a:rPr lang="en-US" altLang="ja-JP" sz="1800" b="1">
                <a:latin typeface="HG明朝B" pitchFamily="17" charset="-128"/>
                <a:ea typeface="HG明朝B" pitchFamily="17" charset="-128"/>
              </a:rPr>
              <a:t>(</a:t>
            </a:r>
            <a:r>
              <a:rPr lang="ja-JP" altLang="en-US" sz="1800" b="1">
                <a:latin typeface="HG明朝B" pitchFamily="17" charset="-128"/>
                <a:ea typeface="HG明朝B" pitchFamily="17" charset="-128"/>
              </a:rPr>
              <a:t>　　　　　　　　 　　　　　　　　 </a:t>
            </a:r>
            <a:r>
              <a:rPr lang="en-US" altLang="ja-JP" sz="1800" b="1">
                <a:latin typeface="HG明朝B" pitchFamily="17" charset="-128"/>
                <a:ea typeface="HG明朝B" pitchFamily="17" charset="-128"/>
              </a:rPr>
              <a:t>)</a:t>
            </a:r>
          </a:p>
        </p:txBody>
      </p:sp>
      <p:sp>
        <p:nvSpPr>
          <p:cNvPr id="3090" name="Rectangle 27"/>
          <p:cNvSpPr>
            <a:spLocks noChangeArrowheads="1"/>
          </p:cNvSpPr>
          <p:nvPr/>
        </p:nvSpPr>
        <p:spPr bwMode="auto">
          <a:xfrm>
            <a:off x="250825" y="1916113"/>
            <a:ext cx="8642350" cy="842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>
              <a:buFontTx/>
              <a:buNone/>
            </a:pPr>
            <a:r>
              <a:rPr lang="ja-JP" altLang="en-US" sz="1800" b="1">
                <a:latin typeface="HG明朝B" pitchFamily="17" charset="-128"/>
                <a:ea typeface="HG明朝B" pitchFamily="17" charset="-128"/>
              </a:rPr>
              <a:t>セミナー名：</a:t>
            </a:r>
          </a:p>
        </p:txBody>
      </p:sp>
      <p:pic>
        <p:nvPicPr>
          <p:cNvPr id="3091" name="図 21" descr="共催セミナー2014開催要項_1021.pdf - Adobe Reader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81" t="47021" r="60422" b="32527"/>
          <a:stretch>
            <a:fillRect/>
          </a:stretch>
        </p:blipFill>
        <p:spPr bwMode="auto">
          <a:xfrm>
            <a:off x="381000" y="5113338"/>
            <a:ext cx="1430338" cy="126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2" name="正方形/長方形 1"/>
          <p:cNvSpPr>
            <a:spLocks noChangeArrowheads="1"/>
          </p:cNvSpPr>
          <p:nvPr/>
        </p:nvSpPr>
        <p:spPr bwMode="auto">
          <a:xfrm>
            <a:off x="1806575" y="1476375"/>
            <a:ext cx="7086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>
                <a:latin typeface="HG明朝B" pitchFamily="17" charset="-128"/>
                <a:ea typeface="HG明朝B" pitchFamily="17" charset="-128"/>
              </a:rPr>
              <a:t>月 　　　　日 </a:t>
            </a:r>
            <a:r>
              <a:rPr lang="en-US" altLang="ja-JP" sz="1800" b="1">
                <a:latin typeface="HG明朝B" pitchFamily="17" charset="-128"/>
                <a:ea typeface="HG明朝B" pitchFamily="17" charset="-128"/>
              </a:rPr>
              <a:t>/ </a:t>
            </a:r>
            <a:r>
              <a:rPr lang="ja-JP" altLang="en-US" sz="1800" b="1">
                <a:latin typeface="HG明朝B" pitchFamily="17" charset="-128"/>
                <a:ea typeface="HG明朝B" pitchFamily="17" charset="-128"/>
              </a:rPr>
              <a:t>会場：（　　　　　　　　　　　　　　　　 ）　　</a:t>
            </a:r>
            <a:endParaRPr lang="en-US" altLang="ja-JP" sz="1800" b="1">
              <a:latin typeface="HG明朝B" pitchFamily="17" charset="-128"/>
              <a:ea typeface="HG明朝B" pitchFamily="17" charset="-128"/>
            </a:endParaRPr>
          </a:p>
        </p:txBody>
      </p:sp>
      <p:sp>
        <p:nvSpPr>
          <p:cNvPr id="3093" name="正方形/長方形 1"/>
          <p:cNvSpPr>
            <a:spLocks noChangeArrowheads="1"/>
          </p:cNvSpPr>
          <p:nvPr/>
        </p:nvSpPr>
        <p:spPr bwMode="auto">
          <a:xfrm>
            <a:off x="352425" y="260350"/>
            <a:ext cx="3067050" cy="3603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latin typeface="HG明朝B" pitchFamily="17" charset="-128"/>
                <a:ea typeface="HG明朝B" pitchFamily="17" charset="-128"/>
              </a:rPr>
              <a:t>掲示チラシ　用</a:t>
            </a:r>
            <a:r>
              <a:rPr kumimoji="1" lang="ja-JP" altLang="en-US" sz="1800" b="1" dirty="0">
                <a:latin typeface="HG明朝B" pitchFamily="17" charset="-128"/>
                <a:ea typeface="HG明朝B" pitchFamily="17" charset="-128"/>
              </a:rPr>
              <a:t> </a:t>
            </a:r>
            <a:endParaRPr kumimoji="1" lang="en-US" altLang="ja-JP" sz="1800" b="1" dirty="0">
              <a:latin typeface="HG明朝B" pitchFamily="17" charset="-128"/>
              <a:ea typeface="HG明朝B" pitchFamily="17" charset="-128"/>
            </a:endParaRPr>
          </a:p>
        </p:txBody>
      </p:sp>
      <p:sp>
        <p:nvSpPr>
          <p:cNvPr id="3094" name="テキスト ボックス 2"/>
          <p:cNvSpPr txBox="1">
            <a:spLocks noChangeArrowheads="1"/>
          </p:cNvSpPr>
          <p:nvPr/>
        </p:nvSpPr>
        <p:spPr bwMode="auto">
          <a:xfrm>
            <a:off x="381000" y="6340475"/>
            <a:ext cx="64087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ja-JP" sz="1600" b="1">
                <a:solidFill>
                  <a:srgbClr val="FF0000"/>
                </a:solidFill>
              </a:rPr>
              <a:t>※</a:t>
            </a:r>
            <a:r>
              <a:rPr kumimoji="1" lang="ja-JP" altLang="en-US" sz="1600" b="1">
                <a:solidFill>
                  <a:srgbClr val="FF0000"/>
                </a:solidFill>
              </a:rPr>
              <a:t>本送付状をカラー印刷の上、荷物側面等にお貼りください。</a:t>
            </a:r>
          </a:p>
        </p:txBody>
      </p:sp>
      <p:sp>
        <p:nvSpPr>
          <p:cNvPr id="3095" name="テキスト ボックス 2"/>
          <p:cNvSpPr txBox="1">
            <a:spLocks noChangeArrowheads="1"/>
          </p:cNvSpPr>
          <p:nvPr/>
        </p:nvSpPr>
        <p:spPr bwMode="auto">
          <a:xfrm>
            <a:off x="1811338" y="5170488"/>
            <a:ext cx="4273550" cy="1200329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ja-JP" sz="1200" dirty="0">
                <a:latin typeface="HG明朝B" pitchFamily="17" charset="-128"/>
                <a:ea typeface="HG明朝B" pitchFamily="17" charset="-128"/>
              </a:rPr>
              <a:t>【</a:t>
            </a:r>
            <a:r>
              <a:rPr lang="ja-JP" altLang="en-US" sz="1200" dirty="0">
                <a:latin typeface="HG明朝B" pitchFamily="17" charset="-128"/>
                <a:ea typeface="HG明朝B" pitchFamily="17" charset="-128"/>
              </a:rPr>
              <a:t>日時指定</a:t>
            </a:r>
            <a:r>
              <a:rPr lang="en-US" altLang="ja-JP" sz="1200" dirty="0">
                <a:latin typeface="HG明朝B" pitchFamily="17" charset="-128"/>
                <a:ea typeface="HG明朝B" pitchFamily="17" charset="-128"/>
              </a:rPr>
              <a:t>】</a:t>
            </a:r>
            <a:r>
              <a:rPr lang="en-US" altLang="ja-JP" sz="1200" b="1" u="sng" dirty="0">
                <a:solidFill>
                  <a:srgbClr val="FF0000"/>
                </a:solidFill>
                <a:latin typeface="HG明朝B" pitchFamily="17" charset="-128"/>
                <a:ea typeface="HG明朝B" pitchFamily="17" charset="-128"/>
              </a:rPr>
              <a:t>2021</a:t>
            </a:r>
            <a:r>
              <a:rPr lang="ja-JP" altLang="en-US" sz="1200" b="1" u="sng" dirty="0">
                <a:solidFill>
                  <a:srgbClr val="FF0000"/>
                </a:solidFill>
                <a:latin typeface="HG明朝B" pitchFamily="17" charset="-128"/>
                <a:ea typeface="HG明朝B" pitchFamily="17" charset="-128"/>
              </a:rPr>
              <a:t>年</a:t>
            </a:r>
            <a:r>
              <a:rPr lang="en-US" altLang="ja-JP" sz="1200" b="1" u="sng" dirty="0">
                <a:solidFill>
                  <a:srgbClr val="FF0000"/>
                </a:solidFill>
                <a:latin typeface="HG明朝B" pitchFamily="17" charset="-128"/>
                <a:ea typeface="HG明朝B" pitchFamily="17" charset="-128"/>
              </a:rPr>
              <a:t>12</a:t>
            </a:r>
            <a:r>
              <a:rPr lang="ja-JP" altLang="en-US" sz="1200" b="1" u="sng" dirty="0">
                <a:solidFill>
                  <a:srgbClr val="FF0000"/>
                </a:solidFill>
                <a:latin typeface="HG明朝B" pitchFamily="17" charset="-128"/>
                <a:ea typeface="HG明朝B" pitchFamily="17" charset="-128"/>
              </a:rPr>
              <a:t>月</a:t>
            </a:r>
            <a:r>
              <a:rPr lang="en-US" altLang="ja-JP" sz="1200" b="1" u="sng" dirty="0">
                <a:solidFill>
                  <a:srgbClr val="FF0000"/>
                </a:solidFill>
                <a:latin typeface="HG明朝B" pitchFamily="17" charset="-128"/>
                <a:ea typeface="HG明朝B" pitchFamily="17" charset="-128"/>
              </a:rPr>
              <a:t>19</a:t>
            </a:r>
            <a:r>
              <a:rPr lang="ja-JP" altLang="en-US" sz="1200" b="1" u="sng" dirty="0">
                <a:solidFill>
                  <a:srgbClr val="FF0000"/>
                </a:solidFill>
                <a:latin typeface="HG明朝B" pitchFamily="17" charset="-128"/>
                <a:ea typeface="HG明朝B" pitchFamily="17" charset="-128"/>
              </a:rPr>
              <a:t>日（日）必着指定 </a:t>
            </a:r>
          </a:p>
          <a:p>
            <a:pPr>
              <a:spcBef>
                <a:spcPct val="0"/>
              </a:spcBef>
              <a:buNone/>
            </a:pPr>
            <a:r>
              <a:rPr lang="en-US" altLang="ja-JP" sz="1200" dirty="0">
                <a:latin typeface="HG明朝B" pitchFamily="17" charset="-128"/>
                <a:ea typeface="HG明朝B" pitchFamily="17" charset="-128"/>
              </a:rPr>
              <a:t>【</a:t>
            </a:r>
            <a:r>
              <a:rPr lang="ja-JP" altLang="en-US" sz="1200" dirty="0">
                <a:latin typeface="HG明朝B" pitchFamily="17" charset="-128"/>
                <a:ea typeface="HG明朝B" pitchFamily="17" charset="-128"/>
              </a:rPr>
              <a:t>送 付 先</a:t>
            </a:r>
            <a:r>
              <a:rPr lang="en-US" altLang="ja-JP" sz="1200" dirty="0">
                <a:latin typeface="HG明朝B" pitchFamily="17" charset="-128"/>
                <a:ea typeface="HG明朝B" pitchFamily="17" charset="-128"/>
              </a:rPr>
              <a:t>】 </a:t>
            </a:r>
          </a:p>
          <a:p>
            <a:pPr>
              <a:spcBef>
                <a:spcPct val="0"/>
              </a:spcBef>
              <a:buNone/>
            </a:pPr>
            <a:r>
              <a:rPr lang="en-US" altLang="ja-JP" sz="1200" dirty="0">
                <a:latin typeface="HG明朝B" pitchFamily="17" charset="-128"/>
                <a:ea typeface="HG明朝B" pitchFamily="17" charset="-128"/>
              </a:rPr>
              <a:t>〒160-8330 </a:t>
            </a:r>
            <a:r>
              <a:rPr lang="ja-JP" altLang="en-US" sz="1200" dirty="0">
                <a:latin typeface="HG明朝B" pitchFamily="17" charset="-128"/>
                <a:ea typeface="HG明朝B" pitchFamily="17" charset="-128"/>
              </a:rPr>
              <a:t>東京都新宿区西新宿</a:t>
            </a:r>
            <a:r>
              <a:rPr lang="en-US" altLang="ja-JP" sz="1200" dirty="0">
                <a:latin typeface="HG明朝B" pitchFamily="17" charset="-128"/>
                <a:ea typeface="HG明朝B" pitchFamily="17" charset="-128"/>
              </a:rPr>
              <a:t>2-2-1 </a:t>
            </a:r>
          </a:p>
          <a:p>
            <a:pPr>
              <a:spcBef>
                <a:spcPct val="0"/>
              </a:spcBef>
              <a:buNone/>
            </a:pPr>
            <a:r>
              <a:rPr lang="ja-JP" altLang="en-US" sz="1200" dirty="0">
                <a:latin typeface="HG明朝B" pitchFamily="17" charset="-128"/>
                <a:ea typeface="HG明朝B" pitchFamily="17" charset="-128"/>
              </a:rPr>
              <a:t>京王プラザホテル バックヤード 荷物集積所 気付 </a:t>
            </a:r>
          </a:p>
          <a:p>
            <a:pPr>
              <a:spcBef>
                <a:spcPct val="0"/>
              </a:spcBef>
              <a:buNone/>
            </a:pPr>
            <a:r>
              <a:rPr lang="ja-JP" altLang="en-US" sz="1200" dirty="0">
                <a:latin typeface="HG明朝B" pitchFamily="17" charset="-128"/>
                <a:ea typeface="HG明朝B" pitchFamily="17" charset="-128"/>
              </a:rPr>
              <a:t>第</a:t>
            </a:r>
            <a:r>
              <a:rPr lang="en-US" altLang="ja-JP" sz="1200" dirty="0">
                <a:latin typeface="HG明朝B" pitchFamily="17" charset="-128"/>
                <a:ea typeface="HG明朝B" pitchFamily="17" charset="-128"/>
              </a:rPr>
              <a:t>80</a:t>
            </a:r>
            <a:r>
              <a:rPr lang="ja-JP" altLang="en-US" sz="1200" dirty="0">
                <a:latin typeface="HG明朝B" pitchFamily="17" charset="-128"/>
                <a:ea typeface="HG明朝B" pitchFamily="17" charset="-128"/>
              </a:rPr>
              <a:t>回日本公衆衛生学会総会 宛 </a:t>
            </a:r>
          </a:p>
          <a:p>
            <a:pPr>
              <a:spcBef>
                <a:spcPct val="0"/>
              </a:spcBef>
              <a:buNone/>
            </a:pPr>
            <a:r>
              <a:rPr lang="en-US" altLang="ja-JP" sz="1200" dirty="0">
                <a:latin typeface="HG明朝B" pitchFamily="17" charset="-128"/>
                <a:ea typeface="HG明朝B" pitchFamily="17" charset="-128"/>
              </a:rPr>
              <a:t>TEL</a:t>
            </a:r>
            <a:r>
              <a:rPr lang="ja-JP" altLang="en-US" sz="1200" dirty="0">
                <a:latin typeface="HG明朝B" pitchFamily="17" charset="-128"/>
                <a:ea typeface="HG明朝B" pitchFamily="17" charset="-128"/>
              </a:rPr>
              <a:t>：</a:t>
            </a:r>
            <a:r>
              <a:rPr lang="en-US" altLang="ja-JP" sz="1200" dirty="0">
                <a:latin typeface="HG明朝B" pitchFamily="17" charset="-128"/>
                <a:ea typeface="HG明朝B" pitchFamily="17" charset="-128"/>
              </a:rPr>
              <a:t>03-3344-0111</a:t>
            </a:r>
            <a:r>
              <a:rPr lang="ja-JP" altLang="en-US" sz="1200" dirty="0">
                <a:latin typeface="HG明朝B" pitchFamily="17" charset="-128"/>
                <a:ea typeface="HG明朝B" pitchFamily="17" charset="-128"/>
              </a:rPr>
              <a:t>（代表） </a:t>
            </a:r>
            <a:endParaRPr kumimoji="1" lang="ja-JP" altLang="en-US" sz="1100" dirty="0">
              <a:latin typeface="HG明朝B" pitchFamily="17" charset="-128"/>
              <a:ea typeface="HG明朝B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734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90</Words>
  <Application>Microsoft Office PowerPoint</Application>
  <PresentationFormat>画面に合わせる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HG明朝B</vt:lpstr>
      <vt:lpstr>ＭＳ Ｐゴシック</vt:lpstr>
      <vt:lpstr>SimSun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Convention Linkage</dc:creator>
  <cp:lastModifiedBy>user</cp:lastModifiedBy>
  <cp:revision>3</cp:revision>
  <dcterms:created xsi:type="dcterms:W3CDTF">2021-11-12T04:32:19Z</dcterms:created>
  <dcterms:modified xsi:type="dcterms:W3CDTF">2021-11-26T10:43:03Z</dcterms:modified>
</cp:coreProperties>
</file>