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2" r:id="rId8"/>
    <p:sldId id="258" r:id="rId9"/>
    <p:sldId id="257" r:id="rId10"/>
    <p:sldId id="261" r:id="rId11"/>
    <p:sldId id="259" r:id="rId12"/>
    <p:sldId id="260" r:id="rId1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howGuides="1">
      <p:cViewPr>
        <p:scale>
          <a:sx n="75" d="100"/>
          <a:sy n="75" d="100"/>
        </p:scale>
        <p:origin x="-2664" y="-12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9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9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20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3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56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98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65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5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53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1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8DB3-583A-4818-895C-B04E05B1FC3B}" type="datetimeFigureOut">
              <a:rPr kumimoji="1" lang="ja-JP" altLang="en-US" smtClean="0"/>
              <a:t>2021/5/24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14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xmlns="" id="{D67D2090-8D4B-F247-B081-281AE9B532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23528" y="411510"/>
            <a:ext cx="237626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スライドテンプレート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758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&#10;&#10;低い精度で自動的に生成された説明">
            <a:extLst>
              <a:ext uri="{FF2B5EF4-FFF2-40B4-BE49-F238E27FC236}">
                <a16:creationId xmlns:a16="http://schemas.microsoft.com/office/drawing/2014/main" xmlns="" id="{F7CEDBA5-8B6A-2847-9737-D1282B355F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483768" y="627534"/>
            <a:ext cx="4968552" cy="116968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r>
              <a:rPr lang="en-US" altLang="ja-JP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800" b="1" dirty="0" smtClean="0">
                <a:latin typeface="Arial" charset="0"/>
              </a:rPr>
              <a:t>　</a:t>
            </a:r>
            <a:r>
              <a:rPr lang="ja-JP" altLang="en-US" sz="105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</a:t>
            </a:r>
            <a:r>
              <a:rPr lang="ja-JP" altLang="en-US" sz="105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（全員の氏名を記載する）</a:t>
            </a:r>
            <a:endParaRPr lang="en-US" altLang="ja-JP" sz="105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683568" y="1851671"/>
            <a:ext cx="7632848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 smtClean="0">
                <a:latin typeface="Arial" charset="0"/>
              </a:rPr>
              <a:t>　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演題発表に関連し、筆頭発表者○○（あるいは共同発表者○○）が開示すべき</a:t>
            </a:r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にある企業など（過去</a:t>
            </a:r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年間）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　　　　　　　　　　　　　　　 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　　　　　　　　　　 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　　　　　　　　　　　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　　　　　　　　　　　　　　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　　　　　　　　　　　　  　○○製薬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○○製薬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　 　　　　　　　　　 ○○製薬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⑧寄付講座所属：　　　　　　　　　 あり（○○製薬）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　　　　 　　 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>
              <a:lnSpc>
                <a:spcPct val="70000"/>
              </a:lnSpc>
              <a:buFontTx/>
              <a:buNone/>
            </a:pPr>
            <a:endParaRPr lang="en-US" altLang="ja-JP" sz="1200" b="1" dirty="0" smtClean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17" name="正方形/長方形 3"/>
          <p:cNvSpPr>
            <a:spLocks noChangeArrowheads="1"/>
          </p:cNvSpPr>
          <p:nvPr/>
        </p:nvSpPr>
        <p:spPr bwMode="auto">
          <a:xfrm>
            <a:off x="945612" y="186418"/>
            <a:ext cx="72527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　サンプル</a:t>
            </a:r>
            <a:r>
              <a:rPr kumimoji="0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（スライド表示）：発表</a:t>
            </a: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に際し、申告すべきＣＯＩ状態がある</a:t>
            </a:r>
            <a:r>
              <a:rPr kumimoji="0" lang="en-US" altLang="en-US" sz="16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場合</a:t>
            </a:r>
            <a:endParaRPr kumimoji="0" lang="ja-JP" altLang="en-US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円形吹き出し 17"/>
          <p:cNvSpPr>
            <a:spLocks noChangeArrowheads="1"/>
          </p:cNvSpPr>
          <p:nvPr/>
        </p:nvSpPr>
        <p:spPr bwMode="auto">
          <a:xfrm>
            <a:off x="6242446" y="2355726"/>
            <a:ext cx="2695575" cy="1333500"/>
          </a:xfrm>
          <a:prstGeom prst="wedgeEllipseCallout">
            <a:avLst>
              <a:gd name="adj1" fmla="val -45871"/>
              <a:gd name="adj2" fmla="val 43725"/>
            </a:avLst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「あり」の場合は、過去</a:t>
            </a:r>
            <a:r>
              <a:rPr kumimoji="0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年間分を一括して、企業名・団体名を記入。金額の記載は不要。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967" y="692480"/>
            <a:ext cx="1139825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990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&#10;&#10;低い精度で自動的に生成された説明">
            <a:extLst>
              <a:ext uri="{FF2B5EF4-FFF2-40B4-BE49-F238E27FC236}">
                <a16:creationId xmlns:a16="http://schemas.microsoft.com/office/drawing/2014/main" xmlns="" id="{F7CEDBA5-8B6A-2847-9737-D1282B355F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48199" y="1419622"/>
            <a:ext cx="8200265" cy="1462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Cardiac Surgery COI Disclosure</a:t>
            </a:r>
            <a:br>
              <a:rPr lang="en-US" altLang="ja-JP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ja-JP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  <a:endParaRPr lang="en-US" altLang="ja-JP" sz="1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42828" y="2944529"/>
            <a:ext cx="8411006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endParaRPr lang="en-US" altLang="ja-JP" sz="18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 during past three years.</a:t>
            </a:r>
            <a:endParaRPr lang="ja-JP" alt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400" b="1" i="1" dirty="0" smtClean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6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366497" y="415925"/>
            <a:ext cx="84110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presentation to disclose COI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no conflicts of interest to disclose exist 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8" y="238238"/>
            <a:ext cx="83516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27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&#10;&#10;低い精度で自動的に生成された説明">
            <a:extLst>
              <a:ext uri="{FF2B5EF4-FFF2-40B4-BE49-F238E27FC236}">
                <a16:creationId xmlns:a16="http://schemas.microsoft.com/office/drawing/2014/main" xmlns="" id="{F7CEDBA5-8B6A-2847-9737-D1282B355F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6" y="-3790"/>
            <a:ext cx="9144000" cy="5143500"/>
          </a:xfrm>
          <a:prstGeom prst="rect">
            <a:avLst/>
          </a:prstGeom>
        </p:spPr>
      </p:pic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69889" y="2355726"/>
            <a:ext cx="8666607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Consultation fees: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</a:p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Stock ownership/profit: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③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Patent fees: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　　　             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④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Remuneration for lecture:	      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⑤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Manuscript fees: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⑥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○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⑦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Scholarship fund: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⑧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 with Endowed Department: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yes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（○○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pharmaceuticals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⑨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remuneration such as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gifts:          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endParaRPr lang="en-US" altLang="ja-JP" sz="1200" b="1" dirty="0" smtClean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540145" y="2327492"/>
            <a:ext cx="2415527" cy="846137"/>
          </a:xfrm>
          <a:prstGeom prst="round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give the name of company/ organization. There is no need to disclose the amount.</a:t>
            </a:r>
            <a:endParaRPr lang="ja-JP" alt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63" y="51470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正方形/長方形 14"/>
          <p:cNvSpPr>
            <a:spLocks noChangeArrowheads="1"/>
          </p:cNvSpPr>
          <p:nvPr/>
        </p:nvSpPr>
        <p:spPr bwMode="auto">
          <a:xfrm>
            <a:off x="930729" y="33814"/>
            <a:ext cx="728254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oral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to disclose COI status, </a:t>
            </a:r>
            <a:endParaRPr lang="en-US" altLang="ja-JP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conflicts of interest to disclose exist 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67160" y="1707654"/>
            <a:ext cx="860968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author (</a:t>
            </a: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〇〇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) has the financial conflicts of interest to </a:t>
            </a: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disclose concerning 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the presentation during past three years.</a:t>
            </a:r>
            <a:endParaRPr lang="ja-JP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38697" y="772478"/>
            <a:ext cx="8666607" cy="965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</a:t>
            </a:r>
          </a:p>
          <a:p>
            <a:pPr>
              <a:lnSpc>
                <a:spcPts val="2000"/>
              </a:lnSpc>
            </a:pP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Cardiac Surgery COI Disclosure</a:t>
            </a:r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</a:p>
        </p:txBody>
      </p:sp>
    </p:spTree>
    <p:extLst>
      <p:ext uri="{BB962C8B-B14F-4D97-AF65-F5344CB8AC3E}">
        <p14:creationId xmlns:p14="http://schemas.microsoft.com/office/powerpoint/2010/main" val="788430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/>
          <p:cNvSpPr>
            <a:spLocks noChangeArrowheads="1"/>
          </p:cNvSpPr>
          <p:nvPr/>
        </p:nvSpPr>
        <p:spPr bwMode="auto">
          <a:xfrm>
            <a:off x="1306286" y="1952625"/>
            <a:ext cx="6515100" cy="131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700" b="1" dirty="0">
                <a:solidFill>
                  <a:srgbClr val="000000"/>
                </a:solidFill>
              </a:rPr>
              <a:t>改訂後　　　　　　　　　　　　改定前</a:t>
            </a:r>
            <a:endParaRPr lang="en-US" altLang="ja-JP" sz="27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7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700" b="1" dirty="0">
                <a:solidFill>
                  <a:srgbClr val="000000"/>
                </a:solidFill>
              </a:rPr>
              <a:t>発表者のすべて</a:t>
            </a:r>
            <a:r>
              <a:rPr lang="ja-JP" altLang="en-US" sz="2700" b="1" dirty="0">
                <a:solidFill>
                  <a:srgbClr val="FF0000"/>
                </a:solidFill>
              </a:rPr>
              <a:t>　　</a:t>
            </a:r>
            <a:r>
              <a:rPr lang="ja-JP" altLang="en-US" sz="2700" b="1" dirty="0">
                <a:solidFill>
                  <a:srgbClr val="000000"/>
                </a:solidFill>
              </a:rPr>
              <a:t>　　　　筆頭発表者のみ</a:t>
            </a:r>
            <a:endParaRPr lang="en-US" altLang="ja-JP" sz="2700" b="1" dirty="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03617" y="1690688"/>
            <a:ext cx="7742917" cy="2775347"/>
          </a:xfrm>
          <a:prstGeom prst="rect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80" tIns="34290" rIns="68580" bIns="34290" anchor="ctr"/>
          <a:lstStyle/>
          <a:p>
            <a:pPr algn="ctr">
              <a:defRPr/>
            </a:pPr>
            <a:endParaRPr kumimoji="0" lang="ja-JP" altLang="en-US" sz="1400" kern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cxnSp>
        <p:nvCxnSpPr>
          <p:cNvPr id="4100" name="直線コネクタ 5"/>
          <p:cNvCxnSpPr>
            <a:cxnSpLocks noChangeShapeType="1"/>
          </p:cNvCxnSpPr>
          <p:nvPr/>
        </p:nvCxnSpPr>
        <p:spPr bwMode="auto">
          <a:xfrm>
            <a:off x="703616" y="2586633"/>
            <a:ext cx="774847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1" name="正方形/長方形 6"/>
          <p:cNvSpPr>
            <a:spLocks noChangeArrowheads="1"/>
          </p:cNvSpPr>
          <p:nvPr/>
        </p:nvSpPr>
        <p:spPr bwMode="auto">
          <a:xfrm>
            <a:off x="1306286" y="3518297"/>
            <a:ext cx="6515100" cy="110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＊演題発表内容に関係して、発表者全員の</a:t>
            </a:r>
            <a:endParaRPr lang="en-US" altLang="ja-JP" sz="18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　 過去</a:t>
            </a:r>
            <a:r>
              <a:rPr lang="en-US" altLang="ja-JP" sz="1800" b="1" dirty="0">
                <a:solidFill>
                  <a:srgbClr val="0D0D0D"/>
                </a:solidFill>
                <a:latin typeface="Arial" charset="0"/>
              </a:rPr>
              <a:t>3</a:t>
            </a: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年間において</a:t>
            </a:r>
            <a:r>
              <a:rPr lang="en-US" altLang="ja-JP" sz="1800" b="1" dirty="0">
                <a:solidFill>
                  <a:srgbClr val="0D0D0D"/>
                </a:solidFill>
                <a:latin typeface="Arial" charset="0"/>
              </a:rPr>
              <a:t>COI</a:t>
            </a: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状態にある企業名を項目ごとに　　</a:t>
            </a:r>
            <a:endParaRPr lang="en-US" altLang="ja-JP" sz="18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　 基準額以上であれば、まとめて申告開示</a:t>
            </a:r>
            <a:r>
              <a:rPr lang="ja-JP" altLang="en-US" sz="1400" b="1" dirty="0">
                <a:solidFill>
                  <a:srgbClr val="0D0D0D"/>
                </a:solidFill>
                <a:latin typeface="Arial" charset="0"/>
              </a:rPr>
              <a:t>　</a:t>
            </a:r>
            <a:endParaRPr lang="en-US" altLang="ja-JP" sz="14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102" name="正方形/長方形 7"/>
          <p:cNvSpPr>
            <a:spLocks noChangeArrowheads="1"/>
          </p:cNvSpPr>
          <p:nvPr/>
        </p:nvSpPr>
        <p:spPr bwMode="auto">
          <a:xfrm>
            <a:off x="300039" y="463155"/>
            <a:ext cx="8026400" cy="117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Times New Roman" charset="0"/>
              </a:rPr>
              <a:t>日本小児循環器学会</a:t>
            </a:r>
            <a:br>
              <a:rPr lang="ja-JP" altLang="en-US" sz="3600" dirty="0">
                <a:latin typeface="Times New Roman" charset="0"/>
              </a:rPr>
            </a:br>
            <a:r>
              <a:rPr lang="ja-JP" altLang="en-US" sz="3600" dirty="0">
                <a:latin typeface="Times New Roman" charset="0"/>
              </a:rPr>
              <a:t>　ＣＯ Ｉ 開示の変更点について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35" y="463155"/>
            <a:ext cx="1004813" cy="86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78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xmlns="" id="{D67D2090-8D4B-F247-B081-281AE9B532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699542"/>
            <a:ext cx="8237538" cy="228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r>
              <a:rPr lang="en-US" altLang="ja-JP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6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6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160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1011" y="3075806"/>
            <a:ext cx="8677267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演題発表に関連し、発表者および全ての共同発表者には</a:t>
            </a:r>
            <a:endParaRPr lang="en-US" altLang="ja-JP" sz="1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年間において、開示すべき</a:t>
            </a:r>
            <a:r>
              <a:rPr lang="en-US" altLang="ja-JP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40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6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800319" y="243111"/>
            <a:ext cx="70823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サンプル（</a:t>
            </a:r>
            <a:r>
              <a:rPr kumimoji="0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スライド表示）：発表</a:t>
            </a: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に際し、申告すべきＣＯＩ状態がない場合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71079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3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xmlns="" id="{D67D2090-8D4B-F247-B081-281AE9B532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83768" y="627534"/>
            <a:ext cx="4968552" cy="116968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r>
              <a:rPr lang="en-US" altLang="ja-JP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800" b="1" dirty="0" smtClean="0">
                <a:latin typeface="Arial" charset="0"/>
              </a:rPr>
              <a:t>　</a:t>
            </a:r>
            <a:r>
              <a:rPr lang="ja-JP" altLang="en-US" sz="105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</a:t>
            </a:r>
            <a:r>
              <a:rPr lang="ja-JP" altLang="en-US" sz="105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（全員の氏名を記載する）</a:t>
            </a:r>
            <a:endParaRPr lang="en-US" altLang="ja-JP" sz="105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3568" y="1851671"/>
            <a:ext cx="7632848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 smtClean="0">
                <a:latin typeface="Arial" charset="0"/>
              </a:rPr>
              <a:t>　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演題発表に関連し、筆頭発表者○○（あるいは共同発表者○○）が開示すべき</a:t>
            </a:r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にある企業など（過去</a:t>
            </a:r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年間）</a:t>
            </a:r>
            <a:endParaRPr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　　　　　　　　　　　　　　　 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　　　　　　　　　　 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　　　　　　　　　　　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　　　　　　　　　　　　　　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　　　　　　　　　　　　  　○○製薬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○○製薬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　 　　　　　　　　　 ○○製薬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⑧寄付講座所属：　　　　　　　　　 あり（○○製薬）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　　　　 　　 なし</a:t>
            </a:r>
            <a:endParaRPr lang="en-US" altLang="ja-JP" sz="12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>
              <a:lnSpc>
                <a:spcPct val="70000"/>
              </a:lnSpc>
              <a:buFontTx/>
              <a:buNone/>
            </a:pPr>
            <a:endParaRPr lang="en-US" altLang="ja-JP" sz="1200" b="1" dirty="0" smtClean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933924" y="186418"/>
            <a:ext cx="72761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　サンプル</a:t>
            </a:r>
            <a:r>
              <a:rPr kumimoji="0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（スライド表示）：発表</a:t>
            </a: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に際し、申告すべきＣＯＩ状態がある</a:t>
            </a:r>
            <a:r>
              <a:rPr kumimoji="0" lang="en-US" altLang="en-US" sz="16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場合</a:t>
            </a:r>
            <a:endParaRPr kumimoji="0" lang="ja-JP" altLang="en-US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円形吹き出し 7"/>
          <p:cNvSpPr>
            <a:spLocks noChangeArrowheads="1"/>
          </p:cNvSpPr>
          <p:nvPr/>
        </p:nvSpPr>
        <p:spPr bwMode="auto">
          <a:xfrm>
            <a:off x="6242446" y="2355726"/>
            <a:ext cx="2695575" cy="1333500"/>
          </a:xfrm>
          <a:prstGeom prst="wedgeEllipseCallout">
            <a:avLst>
              <a:gd name="adj1" fmla="val -45871"/>
              <a:gd name="adj2" fmla="val 43725"/>
            </a:avLst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「あり」の場合は、過去</a:t>
            </a:r>
            <a:r>
              <a:rPr kumimoji="0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年間分を一括して、企業名・団体名を記入。金額の記載は不要。</a:t>
            </a: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967" y="692480"/>
            <a:ext cx="1139825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079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xmlns="" id="{D67D2090-8D4B-F247-B081-281AE9B532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48199" y="1419622"/>
            <a:ext cx="8200265" cy="14623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Cardiac Surgery COI Disclosure</a:t>
            </a:r>
            <a:br>
              <a:rPr lang="en-US" altLang="ja-JP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ja-JP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  <a:endParaRPr lang="en-US" altLang="ja-JP" sz="16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42828" y="2944529"/>
            <a:ext cx="8411006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Arial" charset="0"/>
              <a:buNone/>
            </a:pPr>
            <a:endParaRPr lang="en-US" altLang="ja-JP" sz="1800" b="1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 disclose concerning the presentation during past three years.</a:t>
            </a:r>
            <a:endParaRPr lang="ja-JP" alt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400" b="1" i="1" dirty="0" smtClean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16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正方形/長方形 3"/>
          <p:cNvSpPr>
            <a:spLocks noChangeArrowheads="1"/>
          </p:cNvSpPr>
          <p:nvPr/>
        </p:nvSpPr>
        <p:spPr bwMode="auto">
          <a:xfrm>
            <a:off x="366497" y="415925"/>
            <a:ext cx="84110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presentation to disclose COI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status,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no conflicts of interest to disclose exist 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58" y="238238"/>
            <a:ext cx="83516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80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xmlns="" id="{D67D2090-8D4B-F247-B081-281AE9B532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69889" y="2355726"/>
            <a:ext cx="8666607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①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Consultation fees: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</a:p>
          <a:p>
            <a:pPr marL="1077913" algn="l">
              <a:lnSpc>
                <a:spcPct val="6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②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Stock ownership/profit: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③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Patent fees: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　　　　　             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④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Remuneration for lecture:	      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⑤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Manuscript fees: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⑥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○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⑦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Scholarship fund: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</a:p>
          <a:p>
            <a:pPr marL="1077913" algn="l">
              <a:lnSpc>
                <a:spcPct val="80000"/>
              </a:lnSpc>
              <a:buFont typeface="Arial" charset="0"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⑧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 with Endowed Department: 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yes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（○○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pharmaceuticals</a:t>
            </a: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marL="1077913" algn="l">
              <a:lnSpc>
                <a:spcPct val="60000"/>
              </a:lnSpc>
              <a:buFontTx/>
              <a:buNone/>
            </a:pPr>
            <a:r>
              <a:rPr lang="ja-JP" alt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⑨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Other remuneration such as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gifts:          none</a:t>
            </a:r>
            <a:endParaRPr lang="en-US" altLang="ja-JP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7913" algn="l">
              <a:lnSpc>
                <a:spcPct val="60000"/>
              </a:lnSpc>
              <a:buFontTx/>
              <a:buNone/>
            </a:pPr>
            <a:endParaRPr lang="en-US" altLang="ja-JP" sz="1200" b="1" dirty="0" smtClean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540145" y="2327492"/>
            <a:ext cx="2415527" cy="846137"/>
          </a:xfrm>
          <a:prstGeom prst="roundRect">
            <a:avLst/>
          </a:prstGeom>
          <a:solidFill>
            <a:srgbClr val="00FFFF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r>
              <a:rPr lang="en-US" altLang="ja-JP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“yes”, give the name of company/ organization. There is no need to disclose the amount.</a:t>
            </a:r>
            <a:endParaRPr lang="ja-JP" altLang="en-US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63" y="51470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930729" y="33814"/>
            <a:ext cx="728254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Form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A sample slide for an oral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to disclose COI status, </a:t>
            </a:r>
            <a:endParaRPr lang="en-US" altLang="ja-JP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conflicts of interest to disclose exist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67160" y="1707654"/>
            <a:ext cx="8609681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author (</a:t>
            </a: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〇〇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) has the financial conflicts of interest to </a:t>
            </a:r>
            <a:r>
              <a:rPr lang="en-US" altLang="ja-JP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disclose concerning </a:t>
            </a:r>
            <a:r>
              <a:rPr lang="en-US" altLang="ja-JP" sz="1800" b="1" dirty="0">
                <a:latin typeface="Arial" panose="020B0604020202020204" pitchFamily="34" charset="0"/>
                <a:cs typeface="Arial" panose="020B0604020202020204" pitchFamily="34" charset="0"/>
              </a:rPr>
              <a:t>the presentation during past three years.</a:t>
            </a:r>
            <a:endParaRPr lang="ja-JP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400" b="1" i="1" dirty="0">
              <a:solidFill>
                <a:srgbClr val="FFFF1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38697" y="772478"/>
            <a:ext cx="8666607" cy="9655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000"/>
              </a:lnSpc>
            </a:pP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Japanese Society of Pediatric Cardiology and </a:t>
            </a:r>
          </a:p>
          <a:p>
            <a:pPr>
              <a:lnSpc>
                <a:spcPts val="2000"/>
              </a:lnSpc>
            </a:pP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Cardiac Surgery COI Disclosure</a:t>
            </a:r>
            <a:r>
              <a:rPr lang="ja-JP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000"/>
              </a:lnSpc>
            </a:pPr>
            <a:r>
              <a:rPr lang="en-US" altLang="ja-JP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Names of All Authors :</a:t>
            </a:r>
          </a:p>
        </p:txBody>
      </p:sp>
    </p:spTree>
    <p:extLst>
      <p:ext uri="{BB962C8B-B14F-4D97-AF65-F5344CB8AC3E}">
        <p14:creationId xmlns:p14="http://schemas.microsoft.com/office/powerpoint/2010/main" val="272619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&#10;&#10;低い精度で自動的に生成された説明">
            <a:extLst>
              <a:ext uri="{FF2B5EF4-FFF2-40B4-BE49-F238E27FC236}">
                <a16:creationId xmlns:a16="http://schemas.microsoft.com/office/drawing/2014/main" xmlns="" id="{F7CEDBA5-8B6A-2847-9737-D1282B355F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23528" y="411510"/>
            <a:ext cx="2376264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スライドテンプレート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959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3"/>
          <p:cNvSpPr>
            <a:spLocks noChangeArrowheads="1"/>
          </p:cNvSpPr>
          <p:nvPr/>
        </p:nvSpPr>
        <p:spPr bwMode="auto">
          <a:xfrm>
            <a:off x="1306286" y="1952625"/>
            <a:ext cx="6515100" cy="131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700" b="1" dirty="0">
                <a:solidFill>
                  <a:srgbClr val="000000"/>
                </a:solidFill>
              </a:rPr>
              <a:t>改訂後　　　　　　　　　　　　改定前</a:t>
            </a:r>
            <a:endParaRPr lang="en-US" altLang="ja-JP" sz="27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7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700" b="1" dirty="0">
                <a:solidFill>
                  <a:srgbClr val="000000"/>
                </a:solidFill>
              </a:rPr>
              <a:t>発表者のすべて</a:t>
            </a:r>
            <a:r>
              <a:rPr lang="ja-JP" altLang="en-US" sz="2700" b="1" dirty="0">
                <a:solidFill>
                  <a:srgbClr val="FF0000"/>
                </a:solidFill>
              </a:rPr>
              <a:t>　　</a:t>
            </a:r>
            <a:r>
              <a:rPr lang="ja-JP" altLang="en-US" sz="2700" b="1" dirty="0">
                <a:solidFill>
                  <a:srgbClr val="000000"/>
                </a:solidFill>
              </a:rPr>
              <a:t>　　　　筆頭発表者のみ</a:t>
            </a:r>
            <a:endParaRPr lang="en-US" altLang="ja-JP" sz="2700" b="1" dirty="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03617" y="1690688"/>
            <a:ext cx="7742917" cy="2775347"/>
          </a:xfrm>
          <a:prstGeom prst="rect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68580" tIns="34290" rIns="68580" bIns="34290" anchor="ctr"/>
          <a:lstStyle/>
          <a:p>
            <a:pPr algn="ctr">
              <a:defRPr/>
            </a:pPr>
            <a:endParaRPr kumimoji="0" lang="ja-JP" altLang="en-US" sz="1400" kern="0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cxnSp>
        <p:nvCxnSpPr>
          <p:cNvPr id="4100" name="直線コネクタ 5"/>
          <p:cNvCxnSpPr>
            <a:cxnSpLocks noChangeShapeType="1"/>
          </p:cNvCxnSpPr>
          <p:nvPr/>
        </p:nvCxnSpPr>
        <p:spPr bwMode="auto">
          <a:xfrm>
            <a:off x="703616" y="2586633"/>
            <a:ext cx="7748472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1" name="正方形/長方形 6"/>
          <p:cNvSpPr>
            <a:spLocks noChangeArrowheads="1"/>
          </p:cNvSpPr>
          <p:nvPr/>
        </p:nvSpPr>
        <p:spPr bwMode="auto">
          <a:xfrm>
            <a:off x="1306286" y="3518297"/>
            <a:ext cx="6515100" cy="110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＊演題発表内容に関係して、発表者全員の</a:t>
            </a:r>
            <a:endParaRPr lang="en-US" altLang="ja-JP" sz="18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　 過去</a:t>
            </a:r>
            <a:r>
              <a:rPr lang="en-US" altLang="ja-JP" sz="1800" b="1" dirty="0">
                <a:solidFill>
                  <a:srgbClr val="0D0D0D"/>
                </a:solidFill>
                <a:latin typeface="Arial" charset="0"/>
              </a:rPr>
              <a:t>3</a:t>
            </a: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年間において</a:t>
            </a:r>
            <a:r>
              <a:rPr lang="en-US" altLang="ja-JP" sz="1800" b="1" dirty="0">
                <a:solidFill>
                  <a:srgbClr val="0D0D0D"/>
                </a:solidFill>
                <a:latin typeface="Arial" charset="0"/>
              </a:rPr>
              <a:t>COI</a:t>
            </a: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状態にある企業名を項目ごとに　　</a:t>
            </a:r>
            <a:endParaRPr lang="en-US" altLang="ja-JP" sz="18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D0D0D"/>
                </a:solidFill>
                <a:latin typeface="Arial" charset="0"/>
              </a:rPr>
              <a:t>　 基準額以上であれば、まとめて申告開示</a:t>
            </a:r>
            <a:r>
              <a:rPr lang="ja-JP" altLang="en-US" sz="1400" b="1" dirty="0">
                <a:solidFill>
                  <a:srgbClr val="0D0D0D"/>
                </a:solidFill>
                <a:latin typeface="Arial" charset="0"/>
              </a:rPr>
              <a:t>　</a:t>
            </a:r>
            <a:endParaRPr lang="en-US" altLang="ja-JP" sz="1400" b="1" dirty="0">
              <a:solidFill>
                <a:srgbClr val="0D0D0D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102" name="正方形/長方形 7"/>
          <p:cNvSpPr>
            <a:spLocks noChangeArrowheads="1"/>
          </p:cNvSpPr>
          <p:nvPr/>
        </p:nvSpPr>
        <p:spPr bwMode="auto">
          <a:xfrm>
            <a:off x="300039" y="463155"/>
            <a:ext cx="8026400" cy="1177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Times New Roman" charset="0"/>
              </a:rPr>
              <a:t>日本小児循環器学会</a:t>
            </a:r>
            <a:br>
              <a:rPr lang="ja-JP" altLang="en-US" sz="3600" dirty="0">
                <a:latin typeface="Times New Roman" charset="0"/>
              </a:rPr>
            </a:br>
            <a:r>
              <a:rPr lang="ja-JP" altLang="en-US" sz="3600" dirty="0">
                <a:latin typeface="Times New Roman" charset="0"/>
              </a:rPr>
              <a:t>　ＣＯ Ｉ 開示の変更点について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835" y="463155"/>
            <a:ext cx="1004813" cy="869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6620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&#10;&#10;低い精度で自動的に生成された説明">
            <a:extLst>
              <a:ext uri="{FF2B5EF4-FFF2-40B4-BE49-F238E27FC236}">
                <a16:creationId xmlns:a16="http://schemas.microsoft.com/office/drawing/2014/main" xmlns="" id="{F7CEDBA5-8B6A-2847-9737-D1282B355F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699542"/>
            <a:ext cx="8237538" cy="228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日本小児循環器学会</a:t>
            </a:r>
            <a:r>
              <a:rPr lang="en-US" altLang="ja-JP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2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6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/>
            </a:r>
            <a:br>
              <a:rPr lang="en-US" altLang="ja-JP" sz="16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i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160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371011" y="3075806"/>
            <a:ext cx="8677267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演題発表に関連し、発表者および全ての共同発表者には</a:t>
            </a:r>
            <a:endParaRPr lang="en-US" altLang="ja-JP" sz="1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年間において、開示すべき</a:t>
            </a:r>
            <a:r>
              <a:rPr lang="en-US" altLang="ja-JP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400" b="1" i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600" b="1" dirty="0" smtClean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3"/>
          <p:cNvSpPr>
            <a:spLocks noChangeArrowheads="1"/>
          </p:cNvSpPr>
          <p:nvPr/>
        </p:nvSpPr>
        <p:spPr bwMode="auto">
          <a:xfrm>
            <a:off x="1030806" y="243111"/>
            <a:ext cx="70823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サンプル（</a:t>
            </a:r>
            <a:r>
              <a:rPr kumimoji="0" lang="ja-JP" altLang="en-US" sz="16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スライド表示）：発表</a:t>
            </a: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に際し、申告すべきＣＯＩ状態がない場合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71079"/>
            <a:ext cx="1141413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014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388</Words>
  <Application>Microsoft Office PowerPoint</Application>
  <PresentationFormat>画面に合わせる (16:9)</PresentationFormat>
  <Paragraphs>100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EPSON1</dc:creator>
  <cp:lastModifiedBy>linkagekyoto05</cp:lastModifiedBy>
  <cp:revision>19</cp:revision>
  <dcterms:created xsi:type="dcterms:W3CDTF">2020-10-30T04:48:40Z</dcterms:created>
  <dcterms:modified xsi:type="dcterms:W3CDTF">2021-05-24T12:01:23Z</dcterms:modified>
</cp:coreProperties>
</file>