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033C-728D-5345-B543-2D7F298BE46C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5D70-DB17-8241-8A0E-9907DA49E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57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5A92-B463-4934-BEB2-2381207B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BDAFAE-00F9-4353-BA9E-1BFA7FBA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D2EB5E-6A45-45C3-831D-AB8F4AEA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12B78D-B146-4927-AB68-B1B782EC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C1B0A6-494F-40C1-BD56-6D73BDA4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06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B9389-97CB-467E-9CE5-9904D27C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508B45-07E7-41FD-80B0-3F1C28914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CF1366-47C3-4E8A-9B3B-915BAE63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B13312-616A-47EC-9684-8F63B7D4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07E6A7-F9EA-4C6F-BDB9-359C6AB2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7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7C743A1-6C98-4FB6-9CAF-718219D8B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6B1537-2753-4FAF-B48E-AB90EE84A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E63F2B-D633-4B46-BAD5-8936828C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EDF6C8-6C63-4EE6-93DE-A1CE237A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7FCCFB-3D24-4282-8F02-69AFF53F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58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5854B-DE86-4CD9-A457-ED22383D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60C055-FA04-484A-8EC9-DD2AC930A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8D4C1-363C-4193-94F7-8C82E07F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158879-0D81-421A-B83F-264C22A8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EF364D-1983-4A55-AFA6-4A98644D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6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AAAA0-ED9C-414A-B560-8E17AC68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CFF9B1-8601-4342-AF98-EE93706CE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374F4F-1DAD-4129-93F6-9CA5299A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13577A-5D91-477D-82F1-D209E174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CCFF0F-740F-4C1F-8105-9E8F87E2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43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A5FB8-6B1A-43D3-8938-43F4E7DE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D5E861-77B0-43FC-97AB-F1AC06927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291F8-3741-4B70-A83A-C1ED02779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E07F64-516D-4BA9-8E42-A1C9B7DC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CCC1BF-2E11-4BF1-A877-FE147540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C87D68-B6F0-402D-86A8-DB71F9AE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15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88CEE-FE55-4CA9-BEFC-21D8AFD3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08F98A-6C2D-4C0C-94C6-252DE5F3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0F2B6C-34A3-48C0-A897-7306FFA95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258C20-8B79-4E73-B759-C66934D83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F7BA5C-6D0A-445F-A07F-D9085E9F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22BCC6-07BF-468C-B6E1-A3C817DB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2C0138-DB49-424A-A930-191DF12C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DD9F78-31FD-4C4C-8F24-A14337D0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41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C09A5-561C-40FF-BDCB-C653C246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8AB771-949E-476B-BCEA-B41B3BD1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00703B-51AD-4FF1-B46A-496964E0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ECF89F-6D3E-4D9C-AA8B-FC8C6286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23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54D41F-6412-41FD-8DED-08C8E967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012CA7-1508-429A-AC8E-094BC142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D4CCC6-9573-4DC9-9176-9B36A5F6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83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71AE2-1DF4-4869-8C26-41E90FA8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E78D95-5AD8-4E35-AB0F-E3FA01D4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FC6D8D-A2E2-41F2-B71B-99731F12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3716C7-4C2A-428C-80F5-EABD9781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F363F7-16C9-4C0D-ADA7-ED46BBE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F4B2EC-14E4-4E44-8CFF-AE103D33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4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283C9-601F-4A2E-8925-E56BEFB8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E57FBF-63D9-4E4F-93DD-660BE8EF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03E0EF-3B95-4C2A-8C6B-A5B8D171A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1D9EA6-32B9-4EBB-8E5D-010BF9A6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05B1A0-2753-4D7D-A3A5-7503FC92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811461-C6DA-4518-AD1E-245ACA9D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01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5974539-B9AD-431E-ABF8-956FB2C8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A586C8-1AE7-4D17-9C72-AAF6E298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377941-E464-442C-A602-51DFBD99F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80B7-9261-4CC5-8E48-04E5A4890A5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1F24AC-7A62-4EEB-BB52-44476578E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B8A04-D633-4BE4-A423-0EE863A2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EF444-F333-4F6B-9AED-9FFB265FE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35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4FACCEB-8CA1-493E-AE54-A446962F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3"/>
          <p:cNvSpPr>
            <a:spLocks noChangeArrowheads="1"/>
          </p:cNvSpPr>
          <p:nvPr/>
        </p:nvSpPr>
        <p:spPr bwMode="auto">
          <a:xfrm>
            <a:off x="1741714" y="2603500"/>
            <a:ext cx="868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rgbClr val="000000"/>
                </a:solidFill>
              </a:rPr>
              <a:t>改訂後　　　　　　　　　　　　改定前</a:t>
            </a:r>
            <a:endParaRPr lang="en-US" altLang="ja-JP" sz="3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3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rgbClr val="000000"/>
                </a:solidFill>
              </a:rPr>
              <a:t>発表者のすべて</a:t>
            </a:r>
            <a:r>
              <a:rPr lang="ja-JP" altLang="en-US" sz="3600" b="1" dirty="0">
                <a:solidFill>
                  <a:srgbClr val="FF0000"/>
                </a:solidFill>
              </a:rPr>
              <a:t>　　</a:t>
            </a:r>
            <a:r>
              <a:rPr lang="ja-JP" altLang="en-US" sz="3600" b="1" dirty="0">
                <a:solidFill>
                  <a:srgbClr val="000000"/>
                </a:solidFill>
              </a:rPr>
              <a:t>　　　　筆頭発表者のみ</a:t>
            </a:r>
            <a:endParaRPr lang="en-US" altLang="ja-JP" sz="3600" b="1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38155" y="2254250"/>
            <a:ext cx="10323889" cy="3700463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4100" name="直線コネクタ 5"/>
          <p:cNvCxnSpPr>
            <a:cxnSpLocks noChangeShapeType="1"/>
          </p:cNvCxnSpPr>
          <p:nvPr/>
        </p:nvCxnSpPr>
        <p:spPr bwMode="auto">
          <a:xfrm>
            <a:off x="938155" y="3448844"/>
            <a:ext cx="10331296" cy="0"/>
          </a:xfrm>
          <a:prstGeom prst="line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正方形/長方形 6"/>
          <p:cNvSpPr>
            <a:spLocks noChangeArrowheads="1"/>
          </p:cNvSpPr>
          <p:nvPr/>
        </p:nvSpPr>
        <p:spPr bwMode="auto">
          <a:xfrm>
            <a:off x="1741715" y="4691063"/>
            <a:ext cx="8686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D0D0D"/>
                </a:solidFill>
                <a:latin typeface="Arial" charset="0"/>
              </a:rPr>
              <a:t>＊演題発表内容に関係して、発表者全員の</a:t>
            </a:r>
            <a:endParaRPr lang="en-US" altLang="ja-JP" sz="2400" b="1" dirty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D0D0D"/>
                </a:solidFill>
                <a:latin typeface="Arial" charset="0"/>
              </a:rPr>
              <a:t>　 過去</a:t>
            </a:r>
            <a:r>
              <a:rPr lang="en-US" altLang="ja-JP" sz="2400" b="1" dirty="0">
                <a:solidFill>
                  <a:srgbClr val="0D0D0D"/>
                </a:solidFill>
                <a:latin typeface="Arial" charset="0"/>
              </a:rPr>
              <a:t>3</a:t>
            </a:r>
            <a:r>
              <a:rPr lang="ja-JP" altLang="en-US" sz="2400" b="1" dirty="0">
                <a:solidFill>
                  <a:srgbClr val="0D0D0D"/>
                </a:solidFill>
                <a:latin typeface="Arial" charset="0"/>
              </a:rPr>
              <a:t>年間において</a:t>
            </a:r>
            <a:r>
              <a:rPr lang="en-US" altLang="ja-JP" sz="2400" b="1" dirty="0">
                <a:solidFill>
                  <a:srgbClr val="0D0D0D"/>
                </a:solidFill>
                <a:latin typeface="Arial" charset="0"/>
              </a:rPr>
              <a:t>COI</a:t>
            </a:r>
            <a:r>
              <a:rPr lang="ja-JP" altLang="en-US" sz="2400" b="1" dirty="0">
                <a:solidFill>
                  <a:srgbClr val="0D0D0D"/>
                </a:solidFill>
                <a:latin typeface="Arial" charset="0"/>
              </a:rPr>
              <a:t>状態にある企業名を項目ごとに　　</a:t>
            </a:r>
            <a:endParaRPr lang="en-US" altLang="ja-JP" sz="2400" b="1" dirty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D0D0D"/>
                </a:solidFill>
                <a:latin typeface="Arial" charset="0"/>
              </a:rPr>
              <a:t>　 基準額以上であれば、まとめて申告開示</a:t>
            </a:r>
            <a:r>
              <a:rPr lang="ja-JP" altLang="en-US" sz="1800" b="1" dirty="0">
                <a:solidFill>
                  <a:srgbClr val="0D0D0D"/>
                </a:solidFill>
                <a:latin typeface="Arial" charset="0"/>
              </a:rPr>
              <a:t>　</a:t>
            </a:r>
            <a:endParaRPr lang="en-US" altLang="ja-JP" sz="1800" b="1" dirty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102" name="正方形/長方形 7"/>
          <p:cNvSpPr>
            <a:spLocks noChangeArrowheads="1"/>
          </p:cNvSpPr>
          <p:nvPr/>
        </p:nvSpPr>
        <p:spPr bwMode="auto">
          <a:xfrm>
            <a:off x="400051" y="617539"/>
            <a:ext cx="1070186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800" dirty="0">
                <a:latin typeface="Times New Roman" charset="0"/>
              </a:rPr>
              <a:t>日本小児循環器学会</a:t>
            </a:r>
            <a:br>
              <a:rPr lang="ja-JP" altLang="en-US" sz="4800" dirty="0">
                <a:latin typeface="Times New Roman" charset="0"/>
              </a:rPr>
            </a:br>
            <a:r>
              <a:rPr lang="ja-JP" altLang="en-US" sz="4800" dirty="0">
                <a:latin typeface="Times New Roman" charset="0"/>
              </a:rPr>
              <a:t>　ＣＯ Ｉ 開示の変更点について</a:t>
            </a:r>
          </a:p>
        </p:txBody>
      </p:sp>
      <p:pic>
        <p:nvPicPr>
          <p:cNvPr id="4103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2" y="566740"/>
            <a:ext cx="1290292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4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164B048-7608-5345-A407-612DCCFF3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"/>
            <a:ext cx="12192000" cy="685548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77230" y="1807029"/>
            <a:ext cx="8237538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日本小児循環器学会</a:t>
            </a:r>
            <a:br>
              <a:rPr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ＣＯ Ｉ 開示</a:t>
            </a:r>
            <a:b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br>
              <a:rPr lang="en-US" altLang="ja-JP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発表者名（全員の氏名を記載する）</a:t>
            </a:r>
            <a:endParaRPr lang="en-US" altLang="ja-JP" sz="2400" b="1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229" y="4806270"/>
            <a:ext cx="11484428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演題発表に関連し、発表者および全ての共同発表者には</a:t>
            </a:r>
            <a:endParaRPr lang="en-US" altLang="ja-JP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過去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年間において、開示すべき</a:t>
            </a:r>
            <a:r>
              <a:rPr lang="en-US" altLang="ja-JP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 I 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関係にある企業などはありません。</a:t>
            </a:r>
            <a:endParaRPr lang="en-US" altLang="ja-JP" sz="700" b="1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3"/>
          <p:cNvSpPr>
            <a:spLocks noChangeArrowheads="1"/>
          </p:cNvSpPr>
          <p:nvPr/>
        </p:nvSpPr>
        <p:spPr bwMode="auto">
          <a:xfrm>
            <a:off x="800319" y="602568"/>
            <a:ext cx="10591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様式１　　サンプル（スライド表示）：発表に際し、申告すべきＣＯＩ状態がない場合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88" y="2003652"/>
            <a:ext cx="11414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164B048-7608-5345-A407-612DCCFF3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" y="2520"/>
            <a:ext cx="12192000" cy="685548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15243" y="648083"/>
            <a:ext cx="7772400" cy="2143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日本小児循環器学会</a:t>
            </a:r>
            <a:b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ＣＯ Ｉ 開示</a:t>
            </a:r>
            <a:b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400" b="1" dirty="0">
                <a:latin typeface="Arial" charset="0"/>
              </a:rPr>
              <a:t>　</a:t>
            </a:r>
            <a:br>
              <a:rPr lang="en-US" altLang="ja-JP" sz="2000" b="1" i="1" dirty="0"/>
            </a:br>
            <a:r>
              <a:rPr lang="ja-JP" altLang="en-US" sz="2000" b="1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発表者名（全員の氏名を記載する）</a:t>
            </a:r>
            <a:endParaRPr lang="en-US" altLang="ja-JP" sz="2000" b="1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7458" y="2802773"/>
            <a:ext cx="11527970" cy="3579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ja-JP" altLang="en-US" b="1" dirty="0">
                <a:latin typeface="Arial" charset="0"/>
              </a:rPr>
              <a:t>　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演題発表に関連し、筆頭発表者○○（あるいは共同発表者○○）が開示すべき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 I 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関係にある企業など（過去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年間）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①顧問：　　　　　　　　　　　　　　　 なし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②株保有・利益：　　　　　　　　　　 なし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③特許使用料：　　　　　　　　　　　なし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④講演料：　　　　　　　　　　　　　　なし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⑤原稿料：　　　　　　　　　　　　  　○○製薬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⑥受託研究・共同研究費：　　　　○○製薬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⑦奨学寄付金：　 　　　　　　　　　 ○○製薬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⑧寄付講座所属：　　　　　　　　　 あり（○○製薬）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 algn="l">
              <a:lnSpc>
                <a:spcPct val="70000"/>
              </a:lnSpc>
              <a:buFontTx/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⑨贈答品などの報酬：　　　　 　　 なし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057400">
              <a:lnSpc>
                <a:spcPct val="70000"/>
              </a:lnSpc>
              <a:buFontTx/>
              <a:buNone/>
            </a:pPr>
            <a:endParaRPr lang="en-US" altLang="ja-JP" sz="2000" b="1" dirty="0">
              <a:solidFill>
                <a:srgbClr val="FFFF1F"/>
              </a:solidFill>
              <a:latin typeface="Arial" charset="0"/>
            </a:endParaRPr>
          </a:p>
        </p:txBody>
      </p:sp>
      <p:sp>
        <p:nvSpPr>
          <p:cNvPr id="6" name="正方形/長方形 3"/>
          <p:cNvSpPr>
            <a:spLocks noChangeArrowheads="1"/>
          </p:cNvSpPr>
          <p:nvPr/>
        </p:nvSpPr>
        <p:spPr bwMode="auto">
          <a:xfrm>
            <a:off x="337457" y="186418"/>
            <a:ext cx="11527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様式１　　　サンプル（スライド表示）：発表に際し、申告すべきＣＯＩ状態がある</a:t>
            </a:r>
            <a:r>
              <a:rPr kumimoji="0" lang="en-US" altLang="en-US" sz="24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場合</a:t>
            </a:r>
            <a:endParaRPr kumimoji="0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円形吹き出し 6"/>
          <p:cNvSpPr>
            <a:spLocks noChangeArrowheads="1"/>
          </p:cNvSpPr>
          <p:nvPr/>
        </p:nvSpPr>
        <p:spPr bwMode="auto">
          <a:xfrm>
            <a:off x="8777967" y="3465991"/>
            <a:ext cx="2695575" cy="1333500"/>
          </a:xfrm>
          <a:prstGeom prst="wedgeEllipseCallout">
            <a:avLst>
              <a:gd name="adj1" fmla="val -45871"/>
              <a:gd name="adj2" fmla="val 43725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「あり」の場合は、過去</a:t>
            </a:r>
            <a:r>
              <a:rPr kumimoji="0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0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年間分を一括して、企業名・団体名を記入。金額の記載は不要。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1" y="810986"/>
            <a:ext cx="11398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164B048-7608-5345-A407-612DCCFF3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0"/>
            <a:ext cx="12192000" cy="685548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1467" y="1748064"/>
            <a:ext cx="11207295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700" b="1" dirty="0">
                <a:latin typeface="Arial" panose="020B0604020202020204" pitchFamily="34" charset="0"/>
                <a:cs typeface="Arial" panose="020B0604020202020204" pitchFamily="34" charset="0"/>
              </a:rPr>
              <a:t>Japanese Society of Pediatric Cardiology and Cardiac Surgery COI Disclosure</a:t>
            </a:r>
            <a:br>
              <a:rPr lang="en-US" altLang="ja-JP" sz="4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Names of All Authors :</a:t>
            </a:r>
            <a:endParaRPr lang="en-US" altLang="ja-JP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7458" y="4184650"/>
            <a:ext cx="11495314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en-US" altLang="ja-JP" sz="2800" b="1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The authors have no financial conflicts of interest to disclose concerning the presentation during past three years.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sz="700" b="1" i="1" dirty="0">
              <a:solidFill>
                <a:srgbClr val="FFF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正方形/長方形 3"/>
          <p:cNvSpPr>
            <a:spLocks noChangeArrowheads="1"/>
          </p:cNvSpPr>
          <p:nvPr/>
        </p:nvSpPr>
        <p:spPr bwMode="auto">
          <a:xfrm>
            <a:off x="337458" y="415925"/>
            <a:ext cx="114953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Form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 sample slide for an oral presentation to disclose COI status,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when no conflicts of interest to disclose exist 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238238"/>
            <a:ext cx="11414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164B048-7608-5345-A407-612DCCFF3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" y="28575"/>
            <a:ext cx="12192000" cy="685548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9889" y="1030514"/>
            <a:ext cx="11484654" cy="1571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8400" b="1" dirty="0">
                <a:latin typeface="Arial" panose="020B0604020202020204" pitchFamily="34" charset="0"/>
                <a:cs typeface="Arial" panose="020B0604020202020204" pitchFamily="34" charset="0"/>
              </a:rPr>
              <a:t>Japanese Society of Pediatric Cardiology and </a:t>
            </a:r>
          </a:p>
          <a:p>
            <a:pPr>
              <a:lnSpc>
                <a:spcPct val="120000"/>
              </a:lnSpc>
            </a:pPr>
            <a:r>
              <a:rPr lang="en-US" altLang="ja-JP" sz="8400" b="1" dirty="0">
                <a:latin typeface="Arial" panose="020B0604020202020204" pitchFamily="34" charset="0"/>
                <a:cs typeface="Arial" panose="020B0604020202020204" pitchFamily="34" charset="0"/>
              </a:rPr>
              <a:t>Cardiac Surgery COI Disclosure</a:t>
            </a:r>
            <a:r>
              <a:rPr lang="ja-JP" altLang="en-US" sz="84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br>
              <a:rPr lang="en-US" altLang="ja-JP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ja-JP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ja-JP" sz="5000" b="1" i="1" dirty="0">
                <a:latin typeface="Arial" panose="020B0604020202020204" pitchFamily="34" charset="0"/>
                <a:cs typeface="Arial" panose="020B0604020202020204" pitchFamily="34" charset="0"/>
              </a:rPr>
              <a:t>Names of All Authors 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47436" y="3638675"/>
            <a:ext cx="10186760" cy="2738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7913" algn="l">
              <a:lnSpc>
                <a:spcPct val="60000"/>
              </a:lnSpc>
              <a:buFont typeface="Arial" charset="0"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Consultation fees: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　　　　　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	    none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　　　　　</a:t>
            </a:r>
          </a:p>
          <a:p>
            <a:pPr marL="1077913" algn="l">
              <a:lnSpc>
                <a:spcPct val="60000"/>
              </a:lnSpc>
              <a:buFont typeface="Arial" charset="0"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Stock ownership/profit: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  none</a:t>
            </a:r>
          </a:p>
          <a:p>
            <a:pPr marL="1077913" algn="l"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Patent fees: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　　　　　　　　                 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  <a:p>
            <a:pPr marL="1077913" algn="l"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Remuneration for lecture:	                  none</a:t>
            </a:r>
          </a:p>
          <a:p>
            <a:pPr marL="1077913" algn="l"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Manuscript fees: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pharmaceutical company</a:t>
            </a:r>
          </a:p>
          <a:p>
            <a:pPr marL="1077913" algn="l">
              <a:lnSpc>
                <a:spcPct val="80000"/>
              </a:lnSpc>
              <a:buFont typeface="Arial" charset="0"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⑥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Trust research/joint research funds: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   ○○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pharmaceutical company</a:t>
            </a:r>
            <a:endParaRPr lang="ja-JP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algn="l"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⑦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Scholarship fund: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		                  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pharmaceutical company</a:t>
            </a:r>
          </a:p>
          <a:p>
            <a:pPr marL="1077913" algn="l">
              <a:lnSpc>
                <a:spcPct val="80000"/>
              </a:lnSpc>
              <a:buFont typeface="Arial" charset="0"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⑧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Affiliation with Endowed Department:  yes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（○○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pharmaceuticals</a:t>
            </a: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  <a:p>
            <a:pPr marL="1077913" algn="l">
              <a:lnSpc>
                <a:spcPct val="60000"/>
              </a:lnSpc>
              <a:buFontTx/>
              <a:buNone/>
            </a:pPr>
            <a:r>
              <a:rPr lang="ja-JP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⑨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Other remuneration such as gifts:	    none</a:t>
            </a:r>
          </a:p>
          <a:p>
            <a:pPr marL="1077913" algn="l">
              <a:lnSpc>
                <a:spcPct val="60000"/>
              </a:lnSpc>
              <a:buFontTx/>
              <a:buNone/>
            </a:pPr>
            <a:endParaRPr lang="en-US" altLang="ja-JP" sz="1900" b="1" dirty="0">
              <a:solidFill>
                <a:srgbClr val="FFF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703923" y="3638675"/>
            <a:ext cx="3298825" cy="846137"/>
          </a:xfrm>
          <a:prstGeom prst="roundRect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</a:rPr>
              <a:t>If “yes”, give the name of company/ organization. There is no need to disclose the amount.</a:t>
            </a:r>
            <a:endParaRPr lang="ja-JP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3" y="155234"/>
            <a:ext cx="114141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39727" y="28575"/>
            <a:ext cx="115148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Form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 sample slide for an oral presentation to disclose COI status,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when conflicts of interest to disclose exist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807" y="2602139"/>
            <a:ext cx="11484655" cy="8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The author (</a:t>
            </a:r>
            <a:r>
              <a:rPr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〇〇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) has the financial conflicts of interest to disclose concerning the presentation during past three years.</a:t>
            </a:r>
            <a:endParaRPr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ja-JP" sz="700" b="1" i="1" dirty="0">
              <a:solidFill>
                <a:srgbClr val="FFF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516</Words>
  <Application>Microsoft Office PowerPoint</Application>
  <PresentationFormat>ワイド画面</PresentationFormat>
  <Paragraphs>48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ＭＳ Ｐゴシック</vt:lpstr>
      <vt:lpstr>游ゴシック</vt:lpstr>
      <vt:lpstr>游ゴシック Light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hwd025-T</dc:creator>
  <cp:lastModifiedBy>hwd025-T</cp:lastModifiedBy>
  <cp:revision>18</cp:revision>
  <cp:lastPrinted>2020-10-08T03:16:45Z</cp:lastPrinted>
  <dcterms:created xsi:type="dcterms:W3CDTF">2020-08-04T07:49:58Z</dcterms:created>
  <dcterms:modified xsi:type="dcterms:W3CDTF">2020-10-20T05:22:31Z</dcterms:modified>
</cp:coreProperties>
</file>