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77" r:id="rId2"/>
  </p:sldIdLst>
  <p:sldSz cx="10287000" cy="6858000" type="35mm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FFFF"/>
    <a:srgbClr val="0000FF"/>
    <a:srgbClr val="66CCFF"/>
    <a:srgbClr val="FFFF99"/>
    <a:srgbClr val="FF6699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519" autoAdjust="0"/>
    <p:restoredTop sz="94627" autoAdjust="0"/>
  </p:normalViewPr>
  <p:slideViewPr>
    <p:cSldViewPr>
      <p:cViewPr varScale="1">
        <p:scale>
          <a:sx n="114" d="100"/>
          <a:sy n="114" d="100"/>
        </p:scale>
        <p:origin x="1794" y="10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88" y="-11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FC71795-8685-4E70-B400-6F1ECAA257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4A87E2B-A6F4-4C22-AB3E-9ACCD7E59FC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C5D3693-D374-4925-B618-B54963DD3A9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95313" y="741363"/>
            <a:ext cx="5545137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0850E881-86F9-43A0-9FE0-82D82E6B73B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2ECC7642-2B05-4A42-8EEE-5E8E0B18F0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7EB09032-EBBE-4CB3-B0E7-809FE09CAD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8C0A74A7-49B6-4DFA-AFE7-39447AA712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C5C892A2-9D61-4212-9DE3-8A69388DB0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>
            <a:extLst>
              <a:ext uri="{FF2B5EF4-FFF2-40B4-BE49-F238E27FC236}">
                <a16:creationId xmlns:a16="http://schemas.microsoft.com/office/drawing/2014/main" id="{8525ACD2-1151-43E6-BC39-5C6D520F1B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ja-JP" altLang="en-US" dirty="0"/>
              <a:t>研究責任医師氏名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所属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金額</a:t>
            </a:r>
          </a:p>
          <a:p>
            <a:pPr>
              <a:defRPr/>
            </a:pPr>
            <a:r>
              <a:rPr lang="ja-JP" altLang="en-US" dirty="0"/>
              <a:t>該当の有無</a:t>
            </a:r>
          </a:p>
          <a:p>
            <a:pPr>
              <a:defRPr/>
            </a:pPr>
            <a:r>
              <a:rPr lang="ja-JP" altLang="en-US" dirty="0"/>
              <a:t>該当する場合：企業名等</a:t>
            </a:r>
          </a:p>
          <a:p>
            <a:pPr>
              <a:defRPr/>
            </a:pPr>
            <a:r>
              <a:rPr lang="ja-JP" altLang="en-US" dirty="0"/>
              <a:t>企業等の職員</a:t>
            </a:r>
          </a:p>
          <a:p>
            <a:pPr>
              <a:defRPr/>
            </a:pPr>
            <a:r>
              <a:rPr lang="ja-JP" altLang="en-US" dirty="0"/>
              <a:t>－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企業等の顧問職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株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万円以上の利益／全株式の</a:t>
            </a:r>
            <a:r>
              <a:rPr lang="en-US" dirty="0"/>
              <a:t>5%</a:t>
            </a:r>
            <a:r>
              <a:rPr lang="ja-JP" altLang="en-US" dirty="0"/>
              <a:t>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講演料など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原稿料など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寄付金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委受託研究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専門的助言・証言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その他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64F48E97-D95C-44A8-8C87-5BBFC0CC1E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>
              <a:spcBef>
                <a:spcPct val="0"/>
              </a:spcBef>
            </a:pPr>
            <a:fld id="{9B9D4BB2-97DC-4037-A5A5-1BFC3A1931E5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AC23FF1-54E3-4E74-AC10-4434D6C38C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012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B991A87-BF3B-4104-ABDA-A8082E15C1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50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7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8F79AC-44EB-4798-AA49-BE50545F85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580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C347EB5-915A-49EE-834D-6FF934D6DF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469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CD68463-4922-499A-AF5A-6D87BC68AE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57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9B7341-8B06-483C-BFAA-759F84FFF3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248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9217CB-CA3C-4D18-9B13-9E740328E30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00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5AC5CFF-706B-416C-86D3-DE1ABE90EF5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564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228C1C4-7154-4307-B13B-6893DCA148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14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D30D73-6DC6-467D-B71A-D67E63436E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572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6CFE54-02C3-4401-9FFF-5DFB6912CD5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173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E084D6C-9B1C-4BAC-9489-C7FA1BDCA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534332A-C2F2-482C-9F02-54BDBB06E1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E1B3BC-3DC9-4E47-AAB1-2884ECAAE6A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コンテンツ プレースホルダ 12">
            <a:extLst>
              <a:ext uri="{FF2B5EF4-FFF2-40B4-BE49-F238E27FC236}">
                <a16:creationId xmlns:a16="http://schemas.microsoft.com/office/drawing/2014/main" id="{C5E5A19D-943B-4638-A966-74DA85BC6315}"/>
              </a:ext>
            </a:extLst>
          </p:cNvPr>
          <p:cNvGraphicFramePr>
            <a:graphicFrameLocks/>
          </p:cNvGraphicFramePr>
          <p:nvPr/>
        </p:nvGraphicFramePr>
        <p:xfrm>
          <a:off x="360363" y="3822700"/>
          <a:ext cx="9536112" cy="3007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98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Name of principal investigator</a:t>
                      </a:r>
                    </a:p>
                  </a:txBody>
                  <a:tcPr marL="91444" marR="91444" marT="45618" marB="45618" anchor="ctr">
                    <a:solidFill>
                      <a:srgbClr val="6633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91444" marR="91444" marT="45618" marB="45618" anchor="ctr">
                    <a:solidFill>
                      <a:srgbClr val="66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Institution or company/position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L="91444" marR="91444" marT="45618" marB="45618" anchor="ctr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91444" marR="91444" marT="45618" marB="45618" anchor="ctr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375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>
                          <a:latin typeface="+mn-lt"/>
                          <a:ea typeface="+mn-ea"/>
                        </a:rPr>
                        <a:t>No</a:t>
                      </a:r>
                      <a:endParaRPr kumimoji="1" lang="ja-JP" altLang="en-US" sz="1200" b="1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100" b="1" dirty="0">
                          <a:latin typeface="+mn-lt"/>
                          <a:ea typeface="+mn-ea"/>
                        </a:rPr>
                        <a:t>If yes, please specify the name of company, </a:t>
                      </a:r>
                      <a:r>
                        <a:rPr kumimoji="1" lang="en-US" altLang="ja-JP" sz="1100" b="1" baseline="0" dirty="0">
                          <a:latin typeface="+mn-lt"/>
                          <a:ea typeface="+mn-ea"/>
                        </a:rPr>
                        <a:t>organization, your status.</a:t>
                      </a: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01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employee or adviser of company and/or profit-making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 organization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0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profit of stock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01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00">
                          <a:latin typeface="+mn-lt"/>
                          <a:ea typeface="+mn-ea"/>
                        </a:rPr>
                        <a:t>patent  fee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344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lecturer fee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latin typeface="+mn-lt"/>
                          <a:ea typeface="+mn-ea"/>
                        </a:rPr>
                        <a:t>□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n-lt"/>
                        </a:rPr>
                        <a:t>　</a:t>
                      </a: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01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manuscript fee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latin typeface="+mn-lt"/>
                          <a:ea typeface="+mn-ea"/>
                        </a:rPr>
                        <a:t>□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research expenses </a:t>
                      </a: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from company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latin typeface="+mn-lt"/>
                          <a:ea typeface="+mn-ea"/>
                        </a:rPr>
                        <a:t>□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80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contributions or endowed chair 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latin typeface="+mn-lt"/>
                          <a:ea typeface="+mn-ea"/>
                        </a:rPr>
                        <a:t>□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01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fees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 of testimony, </a:t>
                      </a:r>
                      <a:r>
                        <a:rPr lang="ja-JP" altLang="en-US" sz="1000" kern="12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judgment, comment,  etc.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66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>
                          <a:latin typeface="+mn-lt"/>
                          <a:ea typeface="+mn-ea"/>
                        </a:rPr>
                        <a:t>presents</a:t>
                      </a:r>
                      <a:r>
                        <a:rPr kumimoji="1" lang="en-US" altLang="ja-JP" sz="1000" kern="1200" baseline="0" dirty="0">
                          <a:latin typeface="+mn-lt"/>
                          <a:ea typeface="+mn-ea"/>
                        </a:rPr>
                        <a:t> or other payment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751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representative of organization for clinical study receiving research</a:t>
                      </a:r>
                      <a:r>
                        <a:rPr kumimoji="1" lang="ja-JP" altLang="en-US" sz="10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expenses from company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50" name="タイトル 1">
            <a:extLst>
              <a:ext uri="{FF2B5EF4-FFF2-40B4-BE49-F238E27FC236}">
                <a16:creationId xmlns:a16="http://schemas.microsoft.com/office/drawing/2014/main" id="{371820C1-AA27-4B75-86EE-3CBFA31B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38" y="-14288"/>
            <a:ext cx="9001125" cy="471488"/>
          </a:xfrm>
        </p:spPr>
        <p:txBody>
          <a:bodyPr/>
          <a:lstStyle/>
          <a:p>
            <a:pPr algn="l">
              <a:defRPr/>
            </a:pPr>
            <a:r>
              <a:rPr lang="en-US" altLang="ja-JP" sz="1800" b="1" dirty="0">
                <a:latin typeface="+mn-lt"/>
              </a:rPr>
              <a:t>Conflict of Interest disclosure slide for representative speakers or investigators </a:t>
            </a:r>
            <a:endParaRPr lang="ja-JP" altLang="en-US" sz="1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13" name="コンテンツ プレースホルダ 12">
            <a:extLst>
              <a:ext uri="{FF2B5EF4-FFF2-40B4-BE49-F238E27FC236}">
                <a16:creationId xmlns:a16="http://schemas.microsoft.com/office/drawing/2014/main" id="{EC1826BE-5E14-4EAE-BF3E-4A99E2CC76E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363" y="801688"/>
          <a:ext cx="9536111" cy="2962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993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Name of </a:t>
                      </a:r>
                      <a:r>
                        <a:rPr kumimoji="1" lang="ja-JP" altLang="en-US" sz="1200" baseline="0" dirty="0">
                          <a:latin typeface="+mn-lt"/>
                          <a:ea typeface="+mn-ea"/>
                        </a:rPr>
                        <a:t> </a:t>
                      </a:r>
                      <a:endParaRPr kumimoji="1" lang="en-US" altLang="ja-JP" sz="1200" baseline="0" dirty="0">
                        <a:latin typeface="+mn-lt"/>
                        <a:ea typeface="+mn-ea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lead </a:t>
                      </a:r>
                      <a:r>
                        <a:rPr kumimoji="1" lang="en-US" altLang="ja-JP" sz="1200" baseline="0" dirty="0">
                          <a:latin typeface="+mn-lt"/>
                          <a:ea typeface="+mn-ea"/>
                        </a:rPr>
                        <a:t>presenter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45597" marB="45597" anchor="ctr">
                    <a:solidFill>
                      <a:srgbClr val="6633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lt"/>
                      </a:endParaRPr>
                    </a:p>
                  </a:txBody>
                  <a:tcPr marT="45597" marB="45597" anchor="ctr">
                    <a:solidFill>
                      <a:srgbClr val="66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Institution or company/position</a:t>
                      </a: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45597" marB="45597" anchor="ctr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+mn-lt"/>
                      </a:endParaRPr>
                    </a:p>
                  </a:txBody>
                  <a:tcPr marT="45597" marB="45597" anchor="ctr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2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>
                          <a:latin typeface="+mn-lt"/>
                          <a:ea typeface="+mn-ea"/>
                        </a:rPr>
                        <a:t>No</a:t>
                      </a:r>
                      <a:endParaRPr kumimoji="1" lang="ja-JP" altLang="en-US" sz="1200" b="1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100" b="1" dirty="0">
                          <a:latin typeface="+mn-lt"/>
                          <a:ea typeface="+mn-ea"/>
                        </a:rPr>
                        <a:t>If yes, please specify the name of company, </a:t>
                      </a:r>
                      <a:r>
                        <a:rPr kumimoji="1" lang="en-US" altLang="ja-JP" sz="1100" b="1" baseline="0" dirty="0">
                          <a:latin typeface="+mn-lt"/>
                          <a:ea typeface="+mn-ea"/>
                        </a:rPr>
                        <a:t>organization, your status.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employee or adviser of company and/or profit-making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 organization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profit of stock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patent  fee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36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lecturer fee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n-lt"/>
                        </a:rPr>
                        <a:t>　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manuscript fee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research expenses </a:t>
                      </a: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from company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contributions or endowed chair 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altLang="ja-JP" sz="1000" kern="1200" dirty="0">
                          <a:latin typeface="+mn-lt"/>
                          <a:ea typeface="+mn-ea"/>
                        </a:rPr>
                        <a:t>fees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 of testimony, </a:t>
                      </a:r>
                      <a:r>
                        <a:rPr lang="ja-JP" altLang="en-US" sz="1000" kern="12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000" kern="1200" baseline="0" dirty="0">
                          <a:latin typeface="+mn-lt"/>
                          <a:ea typeface="+mn-ea"/>
                        </a:rPr>
                        <a:t>judgment, comment,  etc.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83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>
                          <a:latin typeface="+mn-lt"/>
                          <a:ea typeface="+mn-ea"/>
                        </a:rPr>
                        <a:t>presents</a:t>
                      </a:r>
                      <a:r>
                        <a:rPr kumimoji="1" lang="en-US" altLang="ja-JP" sz="1000" kern="1200" baseline="0" dirty="0">
                          <a:latin typeface="+mn-lt"/>
                          <a:ea typeface="+mn-ea"/>
                        </a:rPr>
                        <a:t> or other payment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79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representative of organization for clinical study receiving research</a:t>
                      </a:r>
                      <a:r>
                        <a:rPr kumimoji="1" lang="ja-JP" altLang="en-US" sz="10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000" dirty="0">
                          <a:latin typeface="+mn-lt"/>
                          <a:ea typeface="+mn-ea"/>
                        </a:rPr>
                        <a:t>expenses from company</a:t>
                      </a:r>
                      <a:endParaRPr kumimoji="1" lang="ja-JP" altLang="en-US" sz="10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□</a:t>
                      </a:r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702A4B5F-86A4-48FA-B9D5-D213EDE93F89}"/>
              </a:ext>
            </a:extLst>
          </p:cNvPr>
          <p:cNvGraphicFramePr>
            <a:graphicFrameLocks noGrp="1"/>
          </p:cNvGraphicFramePr>
          <p:nvPr/>
        </p:nvGraphicFramePr>
        <p:xfrm>
          <a:off x="360363" y="404813"/>
          <a:ext cx="9536111" cy="341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2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1312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50" b="1" dirty="0">
                          <a:latin typeface="+mn-lt"/>
                          <a:ea typeface="+mn-ea"/>
                        </a:rPr>
                        <a:t>R</a:t>
                      </a:r>
                      <a:r>
                        <a:rPr kumimoji="1" lang="en-US" altLang="ja-JP" sz="1050" b="1" baseline="0" dirty="0">
                          <a:latin typeface="+mn-lt"/>
                          <a:ea typeface="+mn-ea"/>
                        </a:rPr>
                        <a:t>esearch fund</a:t>
                      </a:r>
                      <a:endParaRPr kumimoji="1" lang="ja-JP" altLang="en-US" sz="1050" b="1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scientific research fund</a:t>
                      </a: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　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contract</a:t>
                      </a: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　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donation</a:t>
                      </a: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　</a:t>
                      </a:r>
                      <a:endParaRPr kumimoji="1" lang="en-US" altLang="ja-JP" sz="900" dirty="0"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other</a:t>
                      </a:r>
                      <a:r>
                        <a:rPr kumimoji="1" lang="en-US" altLang="ja-JP" sz="900" baseline="0" dirty="0"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ja-JP" altLang="en-US" sz="900" dirty="0">
                          <a:latin typeface="+mn-lt"/>
                          <a:ea typeface="+mn-ea"/>
                        </a:rPr>
                        <a:t>（    　   　　　　）　□</a:t>
                      </a:r>
                      <a:r>
                        <a:rPr kumimoji="1" lang="en-US" altLang="ja-JP" sz="900" dirty="0">
                          <a:latin typeface="+mn-lt"/>
                          <a:ea typeface="+mn-ea"/>
                        </a:rPr>
                        <a:t>N/A</a:t>
                      </a:r>
                      <a:endParaRPr kumimoji="1" lang="ja-JP" altLang="en-US" sz="9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50" dirty="0"/>
                        <a:t>Sponsor</a:t>
                      </a:r>
                      <a:r>
                        <a:rPr lang="en-US" altLang="ja-JP" sz="1100" dirty="0"/>
                        <a:t> </a:t>
                      </a:r>
                      <a:endParaRPr kumimoji="1" lang="ja-JP" altLang="en-US" sz="11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+mn-lt"/>
                        <a:ea typeface="+mn-ea"/>
                      </a:endParaRPr>
                    </a:p>
                  </a:txBody>
                  <a:tcPr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03" name="正方形/長方形 1">
            <a:extLst>
              <a:ext uri="{FF2B5EF4-FFF2-40B4-BE49-F238E27FC236}">
                <a16:creationId xmlns:a16="http://schemas.microsoft.com/office/drawing/2014/main" id="{A1342D10-A982-45F3-AF13-47BED37E7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013" y="3305175"/>
            <a:ext cx="185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 pitchFamily="49" charset="-128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endParaRPr lang="ja-JP" altLang="en-US">
              <a:solidFill>
                <a:schemeClr val="tx1"/>
              </a:solidFill>
              <a:latin typeface="Helvetica" panose="020B0604020202020204" pitchFamily="34" charset="0"/>
              <a:ea typeface="Osaka"/>
            </a:endParaRPr>
          </a:p>
        </p:txBody>
      </p:sp>
      <p:pic>
        <p:nvPicPr>
          <p:cNvPr id="3204" name="Picture 132">
            <a:extLst>
              <a:ext uri="{FF2B5EF4-FFF2-40B4-BE49-F238E27FC236}">
                <a16:creationId xmlns:a16="http://schemas.microsoft.com/office/drawing/2014/main" id="{F15EE277-EF31-41A2-81B7-EE6C09D0E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25" y="96838"/>
            <a:ext cx="9921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5089</TotalTime>
  <Words>324</Words>
  <Application>Microsoft Office PowerPoint</Application>
  <PresentationFormat>35mm スライド</PresentationFormat>
  <Paragraphs>101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</vt:lpstr>
      <vt:lpstr>Osaka</vt:lpstr>
      <vt:lpstr>Arial</vt:lpstr>
      <vt:lpstr>平成角ゴシック</vt:lpstr>
      <vt:lpstr>Times</vt:lpstr>
      <vt:lpstr>新しいプレゼンテーション</vt:lpstr>
      <vt:lpstr>Conflict of Interest disclosure slide for representative speakers or investigators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KOKYU</dc:creator>
  <cp:lastModifiedBy>user</cp:lastModifiedBy>
  <cp:revision>428</cp:revision>
  <cp:lastPrinted>2012-02-07T05:32:59Z</cp:lastPrinted>
  <dcterms:created xsi:type="dcterms:W3CDTF">1999-02-18T08:49:32Z</dcterms:created>
  <dcterms:modified xsi:type="dcterms:W3CDTF">2022-02-01T01:58:55Z</dcterms:modified>
</cp:coreProperties>
</file>