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60" r:id="rId3"/>
    <p:sldId id="261" r:id="rId4"/>
    <p:sldId id="262" r:id="rId5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.mine" initials="y" lastIdx="0" clrIdx="0">
    <p:extLst>
      <p:ext uri="{19B8F6BF-5375-455C-9EA6-DF929625EA0E}">
        <p15:presenceInfo xmlns:p15="http://schemas.microsoft.com/office/powerpoint/2012/main" userId="y.mi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3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7888" y="841375"/>
            <a:ext cx="3030537" cy="22733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7888" y="841375"/>
            <a:ext cx="3030537" cy="22733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007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7888" y="841375"/>
            <a:ext cx="3030537" cy="22733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950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7888" y="841375"/>
            <a:ext cx="3030537" cy="22733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39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42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4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25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25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52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42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57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1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93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0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3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0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9514"/>
            <a:ext cx="9144000" cy="2993169"/>
          </a:xfr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日本</a:t>
            </a:r>
            <a:r>
              <a:rPr lang="ja-JP" altLang="en-US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アレルギー学会</a:t>
            </a:r>
            <a:r>
              <a:rPr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4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</a:t>
            </a:r>
            <a:r>
              <a:rPr lang="ja-JP" altLang="en-US" sz="4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</a:t>
            </a:r>
            <a:r>
              <a:rPr lang="ja-JP" altLang="en-US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Ｉ 開示</a:t>
            </a:r>
            <a:r>
              <a:rPr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400" b="1" i="1" dirty="0" smtClean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</a:t>
            </a:r>
            <a:r>
              <a:rPr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座長名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　東京一郎</a:t>
            </a:r>
            <a:endParaRPr lang="en-US" altLang="ja-JP" sz="2400" b="1" i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835682" y="4064518"/>
            <a:ext cx="7397523" cy="1517949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担当セッションに関連し、開示すべき</a:t>
            </a:r>
            <a:r>
              <a:rPr lang="en-US" altLang="ja-JP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675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195743"/>
            <a:ext cx="1314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135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53242" y="195743"/>
            <a:ext cx="6162404" cy="3616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）がない時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0" y="683547"/>
            <a:ext cx="9144000" cy="3065101"/>
            <a:chOff x="0" y="719516"/>
            <a:chExt cx="9144000" cy="3065101"/>
          </a:xfrm>
        </p:grpSpPr>
        <p:sp>
          <p:nvSpPr>
            <p:cNvPr id="9" name="Rectangle 2"/>
            <p:cNvSpPr txBox="1">
              <a:spLocks noChangeArrowheads="1"/>
            </p:cNvSpPr>
            <p:nvPr/>
          </p:nvSpPr>
          <p:spPr>
            <a:xfrm>
              <a:off x="0" y="719516"/>
              <a:ext cx="9144000" cy="503358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" name="Rectangle 2"/>
            <p:cNvSpPr txBox="1">
              <a:spLocks noChangeArrowheads="1"/>
            </p:cNvSpPr>
            <p:nvPr/>
          </p:nvSpPr>
          <p:spPr>
            <a:xfrm>
              <a:off x="0" y="3279123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12" name="図 11" descr="C:\Users\y.mine\Desktop\ロゴ\ロゴblue_l - コピー.gif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983" y="1502774"/>
              <a:ext cx="1405398" cy="142451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-91440" y="85661"/>
            <a:ext cx="14891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ja-JP" altLang="en-US" sz="1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33598" y="70426"/>
            <a:ext cx="6074895" cy="3616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）がある時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-116307" y="3311604"/>
            <a:ext cx="9298236" cy="350710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担当セッションに関連し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</a:t>
            </a:r>
            <a:r>
              <a:rPr lang="en-US" altLang="ja-JP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 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①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役員・顧問：　　　　　　　　　　　　　　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</a:t>
            </a:r>
            <a:r>
              <a:rPr lang="ja-JP" altLang="en-US" sz="2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782811" y="4070003"/>
            <a:ext cx="5224507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422642" y="4664108"/>
            <a:ext cx="4430440" cy="156966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：平安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製薬、縄文製薬　　　　　　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：平安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製薬　　　　　　　　　　　  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：鎌倉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製薬、室町製薬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86986" y="919422"/>
            <a:ext cx="6177361" cy="2005123"/>
          </a:xfrm>
          <a:noFill/>
          <a:ln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ja-JP" altLang="en-US" sz="4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アレルギー学会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Ｉ 開示</a:t>
            </a:r>
            <a:r>
              <a:rPr lang="en-US" altLang="ja-JP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400" b="1" i="1" dirty="0" smtClean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座長名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　東京一郎</a:t>
            </a:r>
            <a:endParaRPr lang="en-US" altLang="ja-JP" sz="2400" b="1" i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0" y="518662"/>
            <a:ext cx="9144000" cy="2740460"/>
            <a:chOff x="0" y="518662"/>
            <a:chExt cx="9144000" cy="2740460"/>
          </a:xfrm>
        </p:grpSpPr>
        <p:sp>
          <p:nvSpPr>
            <p:cNvPr id="15" name="Rectangle 2"/>
            <p:cNvSpPr txBox="1">
              <a:spLocks noChangeArrowheads="1"/>
            </p:cNvSpPr>
            <p:nvPr/>
          </p:nvSpPr>
          <p:spPr>
            <a:xfrm>
              <a:off x="0" y="518662"/>
              <a:ext cx="9144000" cy="514413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6" name="Rectangle 2"/>
            <p:cNvSpPr txBox="1">
              <a:spLocks noChangeArrowheads="1"/>
            </p:cNvSpPr>
            <p:nvPr/>
          </p:nvSpPr>
          <p:spPr>
            <a:xfrm>
              <a:off x="0" y="2753628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17" name="図 16" descr="C:\Users\y.mine\Desktop\ロゴ\ロゴblue_l - コピー.gif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34" y="1155068"/>
              <a:ext cx="1405398" cy="142451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24536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5754" y="1557599"/>
            <a:ext cx="7998246" cy="1380435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ja-JP" b="1" dirty="0" err="1" smtClean="0">
                <a:latin typeface="Arial" panose="020B0604020202020204" pitchFamily="34" charset="0"/>
              </a:rPr>
              <a:t>Jpanese</a:t>
            </a:r>
            <a:r>
              <a:rPr lang="en-US" altLang="ja-JP" b="1" dirty="0" smtClean="0">
                <a:latin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</a:rPr>
              <a:t>Society of </a:t>
            </a:r>
            <a:r>
              <a:rPr lang="en-US" altLang="ja-JP" b="1" dirty="0" err="1">
                <a:latin typeface="Arial" panose="020B0604020202020204" pitchFamily="34" charset="0"/>
              </a:rPr>
              <a:t>Allergology</a:t>
            </a:r>
            <a:r>
              <a:rPr lang="ja-JP" altLang="en-US" b="1" dirty="0">
                <a:latin typeface="Arial" panose="020B0604020202020204" pitchFamily="34" charset="0"/>
              </a:rPr>
              <a:t> </a:t>
            </a:r>
            <a:br>
              <a:rPr lang="ja-JP" altLang="en-US" b="1" dirty="0">
                <a:latin typeface="Arial" panose="020B0604020202020204" pitchFamily="34" charset="0"/>
              </a:rPr>
            </a:br>
            <a:r>
              <a:rPr lang="en-US" altLang="ja-JP" b="1" dirty="0">
                <a:latin typeface="Arial" panose="020B0604020202020204" pitchFamily="34" charset="0"/>
              </a:rPr>
              <a:t>COI Disclosure</a:t>
            </a:r>
            <a:r>
              <a:rPr lang="ja-JP" altLang="en-US" b="1" dirty="0">
                <a:latin typeface="Arial" panose="020B0604020202020204" pitchFamily="34" charset="0"/>
              </a:rPr>
              <a:t/>
            </a:r>
            <a:br>
              <a:rPr lang="ja-JP" altLang="en-US" b="1" dirty="0">
                <a:latin typeface="Arial" panose="020B0604020202020204" pitchFamily="34" charset="0"/>
              </a:rPr>
            </a:br>
            <a:r>
              <a:rPr lang="ja-JP" altLang="en-US" sz="4050" b="1" dirty="0">
                <a:latin typeface="Arial" panose="020B0604020202020204" pitchFamily="34" charset="0"/>
              </a:rPr>
              <a:t>　</a:t>
            </a:r>
            <a:r>
              <a:rPr lang="en-US" altLang="ja-JP" sz="24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Name of chair</a:t>
            </a:r>
            <a:r>
              <a:rPr lang="ja-JP" altLang="en-US" sz="24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4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Ichiro</a:t>
            </a:r>
            <a:r>
              <a:rPr lang="ja-JP" altLang="en-US" sz="24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4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Tokyo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02383" y="4015101"/>
            <a:ext cx="7886700" cy="124367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enterprises, etc. with which there is a COI relationship to be disclosed pertaining to their session.</a:t>
            </a:r>
          </a:p>
          <a:p>
            <a:pPr eaLnBrk="1" hangingPunct="1">
              <a:buFontTx/>
              <a:buNone/>
            </a:pPr>
            <a:endParaRPr lang="en-US" altLang="ja-JP" sz="525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525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52532" y="210155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Ｆｏｒｍ１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-B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12599" y="134732"/>
            <a:ext cx="7365408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When there is no financial relationship to be </a:t>
            </a: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disclosed</a:t>
            </a:r>
          </a:p>
          <a:p>
            <a:pPr>
              <a:lnSpc>
                <a:spcPts val="2100"/>
              </a:lnSpc>
            </a:pP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(within the previous 3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years)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0" y="777216"/>
            <a:ext cx="9144000" cy="2732555"/>
            <a:chOff x="0" y="777216"/>
            <a:chExt cx="9144000" cy="2732555"/>
          </a:xfrm>
        </p:grpSpPr>
        <p:sp>
          <p:nvSpPr>
            <p:cNvPr id="10" name="Rectangle 2"/>
            <p:cNvSpPr txBox="1">
              <a:spLocks noChangeArrowheads="1"/>
            </p:cNvSpPr>
            <p:nvPr/>
          </p:nvSpPr>
          <p:spPr>
            <a:xfrm>
              <a:off x="0" y="777216"/>
              <a:ext cx="9144000" cy="514413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1" name="Rectangle 2"/>
            <p:cNvSpPr txBox="1">
              <a:spLocks noChangeArrowheads="1"/>
            </p:cNvSpPr>
            <p:nvPr/>
          </p:nvSpPr>
          <p:spPr>
            <a:xfrm>
              <a:off x="0" y="3004277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12" name="図 11" descr="C:\Users\y.mine\Desktop\ロゴ\ロゴblue_l - コピー.gif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7278"/>
              <a:ext cx="1405398" cy="142451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737040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23376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Ｆｏｒｍ１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-B</a:t>
            </a:r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00037" y="76935"/>
            <a:ext cx="7015313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/>
              <a:t>When there is financial relationship to be disclosed </a:t>
            </a:r>
            <a:endParaRPr lang="en-US" altLang="ja-JP" sz="2400" b="1" dirty="0" smtClean="0"/>
          </a:p>
          <a:p>
            <a:pPr>
              <a:lnSpc>
                <a:spcPts val="2100"/>
              </a:lnSpc>
            </a:pPr>
            <a:r>
              <a:rPr lang="en-US" altLang="ja-JP" sz="2400" b="1" u="sng" dirty="0" smtClean="0"/>
              <a:t>(</a:t>
            </a:r>
            <a:r>
              <a:rPr lang="en-US" altLang="ja-JP" sz="2400" b="1" u="sng" dirty="0"/>
              <a:t>within the previous 3 years) </a:t>
            </a:r>
            <a:endParaRPr lang="en-US" altLang="ja-JP" sz="2400" b="1" dirty="0">
              <a:latin typeface="Arial" panose="020B060402020202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3429401"/>
            <a:ext cx="8895806" cy="3544823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Enterprises, etc. with which there is a COI relationship to be disclosed pertaining to 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their </a:t>
            </a:r>
            <a:r>
              <a:rPr lang="en-US" altLang="ja-JP" sz="20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session</a:t>
            </a:r>
            <a:r>
              <a:rPr lang="en-US" altLang="ja-JP" sz="1900" b="1" dirty="0" smtClean="0">
                <a:latin typeface="Arial" charset="0"/>
                <a:ea typeface="ＭＳ Ｐゴシック" charset="-128"/>
              </a:rPr>
              <a:t>:</a:t>
            </a:r>
            <a:endParaRPr lang="en-US" altLang="ja-JP" sz="1900" b="1" dirty="0">
              <a:latin typeface="Arial" charset="0"/>
              <a:ea typeface="ＭＳ Ｐゴシック" charset="-128"/>
            </a:endParaRP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(1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Employment/Leadership position/Advisory role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(2) </a:t>
            </a:r>
            <a:r>
              <a:rPr lang="en-US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Stock ownership or options </a:t>
            </a:r>
            <a:r>
              <a:rPr lang="ja-JP" altLang="en-US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 smtClean="0">
                <a:latin typeface="Arial" charset="0"/>
                <a:ea typeface="ＭＳ Ｐゴシック" charset="-128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 smtClean="0">
                <a:latin typeface="Arial" charset="0"/>
                <a:ea typeface="ＭＳ Ｐゴシック" charset="-128"/>
              </a:rPr>
              <a:t>(</a:t>
            </a:r>
            <a:r>
              <a:rPr lang="en-US" altLang="ja-JP" sz="1900" b="1" dirty="0">
                <a:latin typeface="Arial" charset="0"/>
                <a:ea typeface="ＭＳ Ｐゴシック" charset="-128"/>
              </a:rPr>
              <a:t>3)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Patent royalties/licensing fees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(4)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Honoraria (e.g. lecture fees)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(5)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Fees for promotional materials (e.g. manuscript fee)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(6)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Research funding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(clinical trial, contract and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collaborative researches</a:t>
            </a:r>
            <a:r>
              <a:rPr lang="ja-JP" altLang="ja-JP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ja-JP" alt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ja-JP" sz="1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7)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Scholarship donation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XYZ Pharmaceuticals 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(8)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Donated fund laboratory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Yes</a:t>
            </a:r>
            <a:r>
              <a:rPr lang="ja-JP" altLang="en-US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(XYZ Pharmaceuticals)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(9)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(e.g. trips, travel, or gifts, which are not related to research)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No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ja-JP" sz="1350" b="1" dirty="0">
              <a:latin typeface="Arial" charset="0"/>
              <a:ea typeface="ＭＳ Ｐゴシック" charset="-128"/>
            </a:endParaRPr>
          </a:p>
        </p:txBody>
      </p:sp>
      <p:sp>
        <p:nvSpPr>
          <p:cNvPr id="11" name="正方形/長方形 5"/>
          <p:cNvSpPr>
            <a:spLocks noChangeArrowheads="1"/>
          </p:cNvSpPr>
          <p:nvPr/>
        </p:nvSpPr>
        <p:spPr bwMode="auto">
          <a:xfrm>
            <a:off x="6229350" y="3642652"/>
            <a:ext cx="2713810" cy="87960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“yes”,   leave the relevant item(s) and give the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name(s) of company / organization concerned. 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need to disclose the amounts. )</a:t>
            </a:r>
            <a:endParaRPr kumimoji="0" lang="ja-JP" alt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29351" y="3616631"/>
            <a:ext cx="2666456" cy="14841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0" y="776944"/>
            <a:ext cx="9144000" cy="2551421"/>
            <a:chOff x="13202" y="719419"/>
            <a:chExt cx="9144000" cy="2551421"/>
          </a:xfrm>
        </p:grpSpPr>
        <p:sp>
          <p:nvSpPr>
            <p:cNvPr id="12" name="Rectangle 2"/>
            <p:cNvSpPr txBox="1">
              <a:spLocks noChangeArrowheads="1"/>
            </p:cNvSpPr>
            <p:nvPr/>
          </p:nvSpPr>
          <p:spPr>
            <a:xfrm>
              <a:off x="1418600" y="1403019"/>
              <a:ext cx="7626248" cy="1261291"/>
            </a:xfrm>
            <a:prstGeom prst="rect">
              <a:avLst/>
            </a:prstGeom>
            <a:noFill/>
            <a:ln>
              <a:noFill/>
              <a:miter lim="800000"/>
              <a:headEnd/>
              <a:tailEnd/>
            </a:ln>
          </p:spPr>
          <p:txBody>
            <a:bodyPr vert="horz" lIns="68580" tIns="34290" rIns="68580" bIns="34290" rtlCol="0" anchor="ctr">
              <a:normAutofit fontScale="82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altLang="ja-JP" sz="4500" b="1" dirty="0">
                  <a:latin typeface="Arial" panose="020B0604020202020204" pitchFamily="34" charset="0"/>
                </a:rPr>
                <a:t>Japanese Society of </a:t>
              </a:r>
              <a:r>
                <a:rPr lang="en-US" altLang="ja-JP" sz="4500" b="1" dirty="0" err="1">
                  <a:latin typeface="Arial" panose="020B0604020202020204" pitchFamily="34" charset="0"/>
                </a:rPr>
                <a:t>Allergology</a:t>
              </a:r>
              <a:r>
                <a:rPr lang="ja-JP" altLang="en-US" sz="4500" b="1" dirty="0">
                  <a:latin typeface="Arial" panose="020B0604020202020204" pitchFamily="34" charset="0"/>
                </a:rPr>
                <a:t> </a:t>
              </a:r>
              <a:br>
                <a:rPr lang="ja-JP" altLang="en-US" sz="4500" b="1" dirty="0">
                  <a:latin typeface="Arial" panose="020B0604020202020204" pitchFamily="34" charset="0"/>
                </a:rPr>
              </a:br>
              <a:r>
                <a:rPr lang="en-US" altLang="ja-JP" sz="4500" b="1" dirty="0">
                  <a:latin typeface="Arial" panose="020B0604020202020204" pitchFamily="34" charset="0"/>
                </a:rPr>
                <a:t>COI Disclosure</a:t>
              </a:r>
              <a:r>
                <a:rPr lang="ja-JP" altLang="en-US" sz="4500" b="1" dirty="0">
                  <a:latin typeface="Arial" panose="020B0604020202020204" pitchFamily="34" charset="0"/>
                </a:rPr>
                <a:t/>
              </a:r>
              <a:br>
                <a:rPr lang="ja-JP" altLang="en-US" sz="4500" b="1" dirty="0">
                  <a:latin typeface="Arial" panose="020B0604020202020204" pitchFamily="34" charset="0"/>
                </a:rPr>
              </a:br>
              <a:r>
                <a:rPr lang="ja-JP" altLang="en-US" sz="4050" b="1" dirty="0">
                  <a:latin typeface="Arial" panose="020B0604020202020204" pitchFamily="34" charset="0"/>
                </a:rPr>
                <a:t>　</a:t>
              </a:r>
              <a:r>
                <a:rPr lang="en-US" altLang="ja-JP" sz="2500" b="1" i="1" dirty="0"/>
                <a:t>Name of chair</a:t>
              </a:r>
              <a:r>
                <a:rPr lang="ja-JP" altLang="en-US" sz="2500" b="1" i="1" dirty="0"/>
                <a:t>：</a:t>
              </a:r>
              <a:r>
                <a:rPr lang="en-US" altLang="ja-JP" sz="2500" b="1" i="1" dirty="0"/>
                <a:t>Ichiro</a:t>
              </a:r>
              <a:r>
                <a:rPr lang="ja-JP" altLang="en-US" sz="2500" b="1" i="1" dirty="0"/>
                <a:t> </a:t>
              </a:r>
              <a:r>
                <a:rPr lang="en-US" altLang="ja-JP" sz="2500" b="1" i="1" dirty="0"/>
                <a:t>Tokyo</a:t>
              </a:r>
              <a:endParaRPr lang="en-US" altLang="ja-JP" sz="2500" b="1" i="1" dirty="0">
                <a:ea typeface="ＭＳ Ｐゴシック" panose="020B0600070205080204" pitchFamily="50" charset="-128"/>
              </a:endParaRPr>
            </a:p>
          </p:txBody>
        </p:sp>
        <p:sp>
          <p:nvSpPr>
            <p:cNvPr id="8" name="Rectangle 2"/>
            <p:cNvSpPr txBox="1">
              <a:spLocks noChangeArrowheads="1"/>
            </p:cNvSpPr>
            <p:nvPr/>
          </p:nvSpPr>
          <p:spPr>
            <a:xfrm>
              <a:off x="13202" y="719419"/>
              <a:ext cx="9144000" cy="514413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" name="Rectangle 2"/>
            <p:cNvSpPr txBox="1">
              <a:spLocks noChangeArrowheads="1"/>
            </p:cNvSpPr>
            <p:nvPr/>
          </p:nvSpPr>
          <p:spPr>
            <a:xfrm>
              <a:off x="13202" y="2765346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14" name="図 13" descr="C:\Users\y.mine\Desktop\ロゴ\ロゴblue_l - コピー.gif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02" y="1321408"/>
              <a:ext cx="1405398" cy="142451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81232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792</TotalTime>
  <Words>586</Words>
  <Application>Microsoft Office PowerPoint</Application>
  <PresentationFormat>画面に合わせる (4:3)</PresentationFormat>
  <Paragraphs>56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HGP創英角ｺﾞｼｯｸUB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   日本アレルギー学会    ＣＯ Ｉ 開示 　    座長名：　東京一郎</vt:lpstr>
      <vt:lpstr>   日本アレルギー学会    ＣＯ Ｉ 開示  座長名：　東京一郎</vt:lpstr>
      <vt:lpstr>Jpanese Society of Allergology  COI Disclosure 　Name of chair：Ichiro Tokyo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y.mine</cp:lastModifiedBy>
  <cp:revision>59</cp:revision>
  <cp:lastPrinted>2020-06-11T07:58:57Z</cp:lastPrinted>
  <dcterms:created xsi:type="dcterms:W3CDTF">2015-03-14T19:59:31Z</dcterms:created>
  <dcterms:modified xsi:type="dcterms:W3CDTF">2020-07-21T07:06:14Z</dcterms:modified>
</cp:coreProperties>
</file>