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1156" r:id="rId2"/>
    <p:sldId id="1161" r:id="rId3"/>
    <p:sldId id="1158" r:id="rId4"/>
    <p:sldId id="1154" r:id="rId5"/>
    <p:sldId id="1119" r:id="rId6"/>
    <p:sldId id="1024" r:id="rId7"/>
    <p:sldId id="1025" r:id="rId8"/>
    <p:sldId id="1149" r:id="rId9"/>
    <p:sldId id="1150" r:id="rId10"/>
    <p:sldId id="1151" r:id="rId11"/>
    <p:sldId id="1152" r:id="rId12"/>
    <p:sldId id="1159" r:id="rId13"/>
    <p:sldId id="1155" r:id="rId14"/>
    <p:sldId id="1153" r:id="rId15"/>
    <p:sldId id="1157" r:id="rId1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4700" b="1" kern="1200">
        <a:solidFill>
          <a:srgbClr val="FFFF00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00"/>
    <a:srgbClr val="F8F8F8"/>
    <a:srgbClr val="FFFFFF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8661" autoAdjust="0"/>
  </p:normalViewPr>
  <p:slideViewPr>
    <p:cSldViewPr>
      <p:cViewPr varScale="1">
        <p:scale>
          <a:sx n="94" d="100"/>
          <a:sy n="94" d="100"/>
        </p:scale>
        <p:origin x="34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210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24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0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0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8233855-F0F2-4D5D-A181-E8BCF75079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02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3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3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3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CC57458F-AD20-402A-9337-B58EAACCCE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441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DB4625BC-251C-4F73-B77A-32CC30DA3C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980694DE-5C01-456A-9E55-ECB2FA628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795D9556-BF94-4B30-8FA6-DC1AF3E419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C49419F-5F78-4977-878C-6C2D53EAF70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5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57458F-AD20-402A-9337-B58EAACCCED4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94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307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CC33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33"/>
          </a:solidFill>
          <a:latin typeface="Century Gothic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33"/>
          </a:solidFill>
          <a:latin typeface="Century Gothic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33"/>
          </a:solidFill>
          <a:latin typeface="Century Gothic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CC33"/>
          </a:solidFill>
          <a:latin typeface="Century Gothic" pitchFamily="34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CC33"/>
          </a:solidFill>
          <a:latin typeface="Century Gothic" pitchFamily="34" charset="0"/>
          <a:ea typeface="MS PGothic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CC33"/>
          </a:solidFill>
          <a:latin typeface="Century Gothic" pitchFamily="34" charset="0"/>
          <a:ea typeface="MS PGothic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CC33"/>
          </a:solidFill>
          <a:latin typeface="Century Gothic" pitchFamily="34" charset="0"/>
          <a:ea typeface="MS PGothic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FFCC33"/>
          </a:solidFill>
          <a:latin typeface="Century Gothic" pitchFamily="34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4400">
          <a:solidFill>
            <a:schemeClr val="bg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bg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bg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600">
          <a:solidFill>
            <a:schemeClr val="bg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33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33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33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CC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oa-tumor2023@c-linkage.co.j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B36AD-4F0B-43C1-AD29-B80C2694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914400"/>
            <a:ext cx="10972800" cy="1143000"/>
          </a:xfrm>
        </p:spPr>
        <p:txBody>
          <a:bodyPr/>
          <a:lstStyle/>
          <a:p>
            <a:r>
              <a:rPr lang="ja-JP" altLang="en-US" sz="3600" b="1" dirty="0"/>
              <a:t>この</a:t>
            </a:r>
            <a:r>
              <a:rPr lang="en-US" sz="3600" b="1" dirty="0"/>
              <a:t> POWERPOINT </a:t>
            </a:r>
            <a:r>
              <a:rPr lang="ja-JP" altLang="en-US" sz="3600" b="1" dirty="0"/>
              <a:t>を下記</a:t>
            </a:r>
            <a:r>
              <a:rPr lang="en-US" altLang="ja-JP" sz="3600" b="1" dirty="0"/>
              <a:t>(</a:t>
            </a:r>
            <a:r>
              <a:rPr lang="ja-JP" altLang="en-US" sz="3600" b="1" dirty="0"/>
              <a:t>学会運営事務局</a:t>
            </a:r>
            <a:r>
              <a:rPr lang="en-US" altLang="ja-JP" sz="3600" b="1" dirty="0"/>
              <a:t>)</a:t>
            </a:r>
            <a:r>
              <a:rPr lang="ja-JP" altLang="en-US" sz="3600" b="1" dirty="0"/>
              <a:t>にメールして下さい。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154E7-B1B9-4308-881D-4A262504B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90800"/>
            <a:ext cx="8305800" cy="1143000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altLang="ja-JP" sz="4000" b="1" u="sng" kern="100" dirty="0">
                <a:solidFill>
                  <a:srgbClr val="FFFF00"/>
                </a:solidFill>
                <a:effectLst/>
                <a:latin typeface="Times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joa-tumor2023@c-linkage.co.jp</a:t>
            </a:r>
            <a:endParaRPr lang="en-US" altLang="ja-JP" sz="4000" b="1" u="sng" kern="100" dirty="0">
              <a:solidFill>
                <a:srgbClr val="FFFF00"/>
              </a:solidFill>
              <a:effectLst/>
              <a:latin typeface="Times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7077F79-1C9B-2F07-B055-9603DF5F30E9}"/>
              </a:ext>
            </a:extLst>
          </p:cNvPr>
          <p:cNvSpPr txBox="1">
            <a:spLocks/>
          </p:cNvSpPr>
          <p:nvPr/>
        </p:nvSpPr>
        <p:spPr bwMode="auto">
          <a:xfrm>
            <a:off x="914400" y="4648200"/>
            <a:ext cx="9677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CC33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CC33"/>
                </a:solidFill>
                <a:latin typeface="Century Gothic" pitchFamily="34" charset="0"/>
                <a:ea typeface="MS PGothic" pitchFamily="34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CC33"/>
                </a:solidFill>
                <a:latin typeface="Century Gothic" pitchFamily="34" charset="0"/>
                <a:ea typeface="MS PGothic" pitchFamily="34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CC33"/>
                </a:solidFill>
                <a:latin typeface="Century Gothic" pitchFamily="34" charset="0"/>
                <a:ea typeface="MS PGothic" pitchFamily="34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CC33"/>
                </a:solidFill>
                <a:latin typeface="Century Gothic" pitchFamily="34" charset="0"/>
                <a:ea typeface="MS PGothic" pitchFamily="34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FFCC33"/>
                </a:solidFill>
                <a:latin typeface="Century Gothic" pitchFamily="34" charset="0"/>
                <a:ea typeface="MS PGothic" pitchFamily="34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FFCC33"/>
                </a:solidFill>
                <a:latin typeface="Century Gothic" pitchFamily="34" charset="0"/>
                <a:ea typeface="MS PGothic" pitchFamily="34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FFCC33"/>
                </a:solidFill>
                <a:latin typeface="Century Gothic" pitchFamily="34" charset="0"/>
                <a:ea typeface="MS PGothic" pitchFamily="34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FFCC33"/>
                </a:solidFill>
                <a:latin typeface="Century Gothic" pitchFamily="34" charset="0"/>
                <a:ea typeface="MS PGothic" pitchFamily="34" charset="-128"/>
              </a:defRPr>
            </a:lvl9pPr>
          </a:lstStyle>
          <a:p>
            <a:r>
              <a:rPr lang="ja-JP" altLang="en-US" sz="3600" b="1" kern="0" dirty="0"/>
              <a:t>同時にホームページから一般演題の症例報告として、抄録を提出して下さい。</a:t>
            </a:r>
            <a:endParaRPr lang="en-US" sz="3600" b="1" kern="0" dirty="0"/>
          </a:p>
        </p:txBody>
      </p:sp>
    </p:spTree>
    <p:extLst>
      <p:ext uri="{BB962C8B-B14F-4D97-AF65-F5344CB8AC3E}">
        <p14:creationId xmlns:p14="http://schemas.microsoft.com/office/powerpoint/2010/main" val="172133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1F41-EA2A-4308-BA43-00ED7CAA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免疫染色所見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41665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53EF-AE9E-4F91-A112-2200A70A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10972800" cy="1143000"/>
          </a:xfrm>
        </p:spPr>
        <p:txBody>
          <a:bodyPr/>
          <a:lstStyle/>
          <a:p>
            <a:r>
              <a:rPr lang="ja-JP" altLang="en-US" b="1" dirty="0"/>
              <a:t>細胞分子学</a:t>
            </a:r>
            <a:r>
              <a:rPr lang="en-US" b="1" dirty="0"/>
              <a:t> / </a:t>
            </a:r>
            <a:r>
              <a:rPr lang="ja-JP" altLang="en-US" b="1" dirty="0"/>
              <a:t>遺伝子学的検査所見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C466B-8486-496D-8273-C301732AB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18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4EB8B-874F-4543-A474-997473F37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3400"/>
            <a:ext cx="10972800" cy="762000"/>
          </a:xfrm>
        </p:spPr>
        <p:txBody>
          <a:bodyPr/>
          <a:lstStyle/>
          <a:p>
            <a:r>
              <a:rPr lang="ja-JP" altLang="en-US" b="1" dirty="0"/>
              <a:t>病理学的鑑別診断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49B86-3F21-4F98-BD5C-44C69736A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63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E1E62-C868-4422-9E06-99A139F6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治療後の経過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668CC-A685-4794-BB36-7B084E94A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241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59D55-F3D7-446A-B4F1-145DCB28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11049000" cy="1143000"/>
          </a:xfrm>
        </p:spPr>
        <p:txBody>
          <a:bodyPr/>
          <a:lstStyle/>
          <a:p>
            <a:r>
              <a:rPr lang="ja-JP" altLang="en-US" b="1" dirty="0"/>
              <a:t>本例が極めて興味深い症例であることの要点</a:t>
            </a:r>
            <a:r>
              <a:rPr lang="en-US" altLang="ja-JP" b="1" dirty="0"/>
              <a:t>(</a:t>
            </a:r>
            <a:r>
              <a:rPr lang="ja-JP" altLang="en-US" b="1" dirty="0"/>
              <a:t>ここに最終診断名は記載しないでください</a:t>
            </a:r>
            <a:r>
              <a:rPr lang="en-US" altLang="ja-JP" b="1" dirty="0"/>
              <a:t>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0F28C-0FD6-4668-80C3-3AA1C51F9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19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312C8-BDD2-4235-9178-35AE55A1C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456" y="548640"/>
            <a:ext cx="10987144" cy="1127760"/>
          </a:xfrm>
        </p:spPr>
        <p:txBody>
          <a:bodyPr/>
          <a:lstStyle/>
          <a:p>
            <a:r>
              <a:rPr lang="ja-JP" altLang="en-US" b="1" dirty="0"/>
              <a:t>追加事項</a:t>
            </a:r>
            <a:r>
              <a:rPr lang="en-US" altLang="ja-JP" b="1" dirty="0"/>
              <a:t>(</a:t>
            </a:r>
            <a:r>
              <a:rPr lang="ja-JP" altLang="en-US" b="1" dirty="0"/>
              <a:t>何か特記事項があれば記載ください</a:t>
            </a:r>
            <a:r>
              <a:rPr lang="en-US" altLang="ja-JP" b="1" dirty="0"/>
              <a:t>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76B62-2B3D-42B4-8F1A-D9201BC2B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93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B36AD-4F0B-43C1-AD29-B80C26946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11658600" cy="1143000"/>
          </a:xfrm>
        </p:spPr>
        <p:txBody>
          <a:bodyPr/>
          <a:lstStyle/>
          <a:p>
            <a:r>
              <a:rPr lang="ja-JP" altLang="en-US" sz="3600" b="1" dirty="0">
                <a:solidFill>
                  <a:srgbClr val="00FF00"/>
                </a:solidFill>
              </a:rPr>
              <a:t>原則として診断の鍵となる</a:t>
            </a:r>
            <a:r>
              <a:rPr lang="en-US" altLang="ja-JP" sz="3600" b="1" dirty="0">
                <a:solidFill>
                  <a:srgbClr val="00FF00"/>
                </a:solidFill>
              </a:rPr>
              <a:t>H&amp;E </a:t>
            </a:r>
            <a:r>
              <a:rPr lang="ja-JP" altLang="en-US" sz="3600" b="1" dirty="0">
                <a:solidFill>
                  <a:srgbClr val="00FF00"/>
                </a:solidFill>
              </a:rPr>
              <a:t>標本数枚を</a:t>
            </a:r>
            <a:br>
              <a:rPr lang="en-US" altLang="ja-JP" sz="3600" b="1" dirty="0">
                <a:solidFill>
                  <a:srgbClr val="00FF00"/>
                </a:solidFill>
              </a:rPr>
            </a:br>
            <a:r>
              <a:rPr lang="ja-JP" altLang="en-US" sz="3600" b="1" dirty="0">
                <a:solidFill>
                  <a:srgbClr val="00FF00"/>
                </a:solidFill>
              </a:rPr>
              <a:t>下記に郵送下さい。</a:t>
            </a:r>
            <a:br>
              <a:rPr lang="en-US" altLang="ja-JP" sz="3600" b="1" dirty="0">
                <a:solidFill>
                  <a:srgbClr val="00FF00"/>
                </a:solidFill>
              </a:rPr>
            </a:br>
            <a:r>
              <a:rPr lang="ja-JP" altLang="en-US" sz="3600" b="1" dirty="0"/>
              <a:t>（必要であれば他の染色も同封ください）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154E7-B1B9-4308-881D-4A262504B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133600"/>
            <a:ext cx="11125200" cy="4114800"/>
          </a:xfrm>
          <a:ln>
            <a:solidFill>
              <a:schemeClr val="bg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sz="3200" b="1" dirty="0"/>
              <a:t>（送付先）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160-0023</a:t>
            </a:r>
          </a:p>
          <a:p>
            <a:pPr marL="0" indent="0">
              <a:buNone/>
            </a:pPr>
            <a:r>
              <a:rPr lang="ja-JP" altLang="en-US" sz="3200" b="1" dirty="0"/>
              <a:t>東京都新宿区西新宿</a:t>
            </a:r>
            <a:r>
              <a:rPr lang="en-US" altLang="ja-JP" sz="3200" b="1" dirty="0"/>
              <a:t>6-7-1 </a:t>
            </a:r>
            <a:r>
              <a:rPr lang="ja-JP" altLang="en-US" sz="3200" b="1" dirty="0"/>
              <a:t>東京医大整形外科学分野</a:t>
            </a:r>
            <a:endParaRPr lang="en-US" altLang="ja-JP" sz="3200" b="1" dirty="0"/>
          </a:p>
          <a:p>
            <a:pPr marL="0" indent="0">
              <a:buNone/>
            </a:pPr>
            <a:r>
              <a:rPr lang="ja-JP" altLang="en-US" sz="3200" b="1" dirty="0"/>
              <a:t>西田　淳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Tel: 03-</a:t>
            </a:r>
            <a:r>
              <a:rPr lang="en-US" altLang="ja-JP" sz="3200" b="1" dirty="0"/>
              <a:t>3342</a:t>
            </a:r>
            <a:r>
              <a:rPr lang="en-US" sz="3200" b="1" dirty="0"/>
              <a:t>-6111</a:t>
            </a:r>
          </a:p>
          <a:p>
            <a:pPr marL="0" indent="0">
              <a:buNone/>
            </a:pPr>
            <a:r>
              <a:rPr lang="ja-JP" altLang="en-US" sz="2400" b="1" dirty="0">
                <a:solidFill>
                  <a:srgbClr val="FFFF00"/>
                </a:solidFill>
              </a:rPr>
              <a:t>返却先の住所氏名を記載した郵パックも同送下さい。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87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143A-2B91-4FD4-8D97-ACFC03904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10972800" cy="1143000"/>
          </a:xfrm>
        </p:spPr>
        <p:txBody>
          <a:bodyPr/>
          <a:lstStyle/>
          <a:p>
            <a:r>
              <a:rPr lang="ja-JP" altLang="en-US" b="1" dirty="0"/>
              <a:t>最終診断名</a:t>
            </a:r>
            <a:r>
              <a:rPr lang="en-US" altLang="ja-JP" b="1" dirty="0">
                <a:sym typeface="Wingdings" panose="05000000000000000000" pitchFamily="2" charset="2"/>
              </a:rPr>
              <a:t>(</a:t>
            </a:r>
            <a:r>
              <a:rPr lang="ja-JP" altLang="en-US" b="1" dirty="0">
                <a:sym typeface="Wingdings" panose="05000000000000000000" pitchFamily="2" charset="2"/>
              </a:rPr>
              <a:t>ここ以外には記載しないでください</a:t>
            </a:r>
            <a:r>
              <a:rPr lang="en-US" altLang="ja-JP" b="1" dirty="0">
                <a:sym typeface="Wingdings" panose="05000000000000000000" pitchFamily="2" charset="2"/>
              </a:rPr>
              <a:t>)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69468-F46F-4F0D-9E06-EAB78AFD4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r>
              <a:rPr lang="ja-JP" altLang="en-US" sz="3600" b="1" dirty="0">
                <a:solidFill>
                  <a:schemeClr val="bg1"/>
                </a:solidFill>
              </a:rPr>
              <a:t>発表者氏名：</a:t>
            </a:r>
            <a:endParaRPr lang="en-US" altLang="ja-JP" sz="3600" b="1" dirty="0">
              <a:solidFill>
                <a:schemeClr val="bg1"/>
              </a:solidFill>
            </a:endParaRPr>
          </a:p>
          <a:p>
            <a:r>
              <a:rPr lang="ja-JP" altLang="en-US" sz="3600" b="1" dirty="0">
                <a:solidFill>
                  <a:schemeClr val="bg1"/>
                </a:solidFill>
              </a:rPr>
              <a:t>施設名：</a:t>
            </a:r>
            <a:endParaRPr lang="en-US" altLang="ja-JP" sz="3600" b="1" dirty="0">
              <a:solidFill>
                <a:schemeClr val="bg1"/>
              </a:solidFill>
            </a:endParaRPr>
          </a:p>
          <a:p>
            <a:r>
              <a:rPr lang="ja-JP" altLang="en-US" sz="3600" b="1" dirty="0"/>
              <a:t>住所：</a:t>
            </a:r>
            <a:endParaRPr lang="en-US" altLang="ja-JP" sz="3600" b="1" dirty="0"/>
          </a:p>
          <a:p>
            <a:r>
              <a:rPr lang="ja-JP" altLang="en-US" sz="3600" b="1" dirty="0">
                <a:solidFill>
                  <a:schemeClr val="bg1"/>
                </a:solidFill>
              </a:rPr>
              <a:t>電話番号：</a:t>
            </a:r>
            <a:endParaRPr lang="en-US" altLang="ja-JP" sz="3600" b="1" dirty="0">
              <a:solidFill>
                <a:schemeClr val="bg1"/>
              </a:solidFill>
            </a:endParaRPr>
          </a:p>
          <a:p>
            <a:r>
              <a:rPr lang="en-US" altLang="ja-JP" sz="3600" b="1" dirty="0"/>
              <a:t>Fax </a:t>
            </a:r>
            <a:r>
              <a:rPr lang="ja-JP" altLang="en-US" sz="3600" b="1" dirty="0"/>
              <a:t>番号：</a:t>
            </a:r>
            <a:endParaRPr lang="en-US" altLang="ja-JP" sz="3600" b="1" dirty="0">
              <a:solidFill>
                <a:schemeClr val="bg1"/>
              </a:solidFill>
            </a:endParaRPr>
          </a:p>
          <a:p>
            <a:r>
              <a:rPr lang="ja-JP" altLang="en-US" sz="3600" b="1" dirty="0">
                <a:solidFill>
                  <a:schemeClr val="bg1"/>
                </a:solidFill>
              </a:rPr>
              <a:t>メールアドレス：</a:t>
            </a:r>
            <a:endParaRPr lang="en-US" altLang="en-US" sz="3600" b="1" dirty="0">
              <a:solidFill>
                <a:schemeClr val="bg1"/>
              </a:solidFill>
            </a:endParaRP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55170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143A-2B91-4FD4-8D97-ACFC03904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10972800" cy="914400"/>
          </a:xfrm>
        </p:spPr>
        <p:txBody>
          <a:bodyPr/>
          <a:lstStyle/>
          <a:p>
            <a:r>
              <a:rPr lang="ja-JP" altLang="en-US" b="1" dirty="0"/>
              <a:t>臨床所見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69468-F46F-4F0D-9E06-EAB78AFD4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47800"/>
            <a:ext cx="10363200" cy="4724400"/>
          </a:xfrm>
        </p:spPr>
        <p:txBody>
          <a:bodyPr/>
          <a:lstStyle/>
          <a:p>
            <a:r>
              <a:rPr lang="en-US" altLang="en-US" sz="3600" b="1" dirty="0">
                <a:solidFill>
                  <a:schemeClr val="bg1"/>
                </a:solidFill>
              </a:rPr>
              <a:t> _____ </a:t>
            </a:r>
            <a:r>
              <a:rPr lang="ja-JP" altLang="en-US" sz="3600" b="1" dirty="0">
                <a:solidFill>
                  <a:schemeClr val="bg1"/>
                </a:solidFill>
              </a:rPr>
              <a:t>歳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  <a:r>
              <a:rPr lang="ja-JP" altLang="en-US" sz="3600" b="1" dirty="0">
                <a:solidFill>
                  <a:schemeClr val="bg1"/>
                </a:solidFill>
              </a:rPr>
              <a:t>男性</a:t>
            </a:r>
            <a:r>
              <a:rPr lang="en-US" altLang="en-US" sz="3600" b="1" dirty="0">
                <a:solidFill>
                  <a:schemeClr val="bg1"/>
                </a:solidFill>
              </a:rPr>
              <a:t>/</a:t>
            </a:r>
            <a:r>
              <a:rPr lang="ja-JP" altLang="en-US" sz="3600" b="1" dirty="0">
                <a:solidFill>
                  <a:schemeClr val="bg1"/>
                </a:solidFill>
              </a:rPr>
              <a:t>女性。</a:t>
            </a:r>
            <a:r>
              <a:rPr lang="en-US" altLang="en-US" sz="3600" b="1" dirty="0">
                <a:solidFill>
                  <a:schemeClr val="bg1"/>
                </a:solidFill>
              </a:rPr>
              <a:t> </a:t>
            </a:r>
          </a:p>
          <a:p>
            <a:r>
              <a:rPr lang="ja-JP" altLang="en-US" sz="3600" b="1" dirty="0"/>
              <a:t>現病歴：</a:t>
            </a:r>
            <a:endParaRPr lang="en-US" altLang="ja-JP" sz="3600" b="1" dirty="0"/>
          </a:p>
          <a:p>
            <a:r>
              <a:rPr lang="ja-JP" altLang="en-US" sz="3600" b="1" dirty="0">
                <a:solidFill>
                  <a:schemeClr val="bg1"/>
                </a:solidFill>
              </a:rPr>
              <a:t>既往歴：</a:t>
            </a:r>
            <a:endParaRPr lang="en-US" altLang="ja-JP" sz="3600" b="1" dirty="0">
              <a:solidFill>
                <a:schemeClr val="bg1"/>
              </a:solidFill>
            </a:endParaRPr>
          </a:p>
          <a:p>
            <a:r>
              <a:rPr lang="ja-JP" altLang="en-US" sz="3600" b="1" dirty="0"/>
              <a:t>併存症：</a:t>
            </a:r>
            <a:endParaRPr lang="en-US" altLang="ja-JP" sz="3600" b="1" dirty="0"/>
          </a:p>
          <a:p>
            <a:r>
              <a:rPr lang="ja-JP" altLang="en-US" sz="3600" b="1" dirty="0"/>
              <a:t>家族歴：</a:t>
            </a:r>
            <a:endParaRPr lang="en-US" altLang="ja-JP" sz="3600" b="1" dirty="0"/>
          </a:p>
          <a:p>
            <a:r>
              <a:rPr lang="ja-JP" altLang="en-US" sz="3600" b="1" dirty="0"/>
              <a:t>局所所見：</a:t>
            </a:r>
            <a:endParaRPr lang="en-US" altLang="ja-JP" sz="3600" b="1" dirty="0"/>
          </a:p>
          <a:p>
            <a:r>
              <a:rPr lang="ja-JP" altLang="en-US" sz="3600" b="1" dirty="0"/>
              <a:t>検査所見：</a:t>
            </a:r>
            <a:endParaRPr lang="en-US" altLang="ja-JP" sz="3600" b="1" dirty="0"/>
          </a:p>
          <a:p>
            <a:endParaRPr lang="en-US" altLang="en-US" sz="3600" b="1" dirty="0">
              <a:solidFill>
                <a:schemeClr val="bg1"/>
              </a:solidFill>
            </a:endParaRP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12869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00366D5-59A9-071E-714A-E0FB7DA9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11582400" cy="914400"/>
          </a:xfrm>
        </p:spPr>
        <p:txBody>
          <a:bodyPr/>
          <a:lstStyle/>
          <a:p>
            <a:r>
              <a:rPr lang="ja-JP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画像所見 </a:t>
            </a:r>
            <a:r>
              <a:rPr lang="en-US" altLang="ja-JP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ja-JP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全画像に </a:t>
            </a:r>
            <a:r>
              <a:rPr lang="en-US" altLang="ja-JP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label </a:t>
            </a:r>
            <a:r>
              <a:rPr lang="ja-JP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して下さい </a:t>
            </a:r>
            <a:r>
              <a:rPr lang="en-US" altLang="ja-JP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 MRI T2)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04"/>
    </mc:Choice>
    <mc:Fallback xmlns="">
      <p:transition spd="slow" advTm="450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11379200" cy="1143000"/>
          </a:xfrm>
        </p:spPr>
        <p:txBody>
          <a:bodyPr/>
          <a:lstStyle/>
          <a:p>
            <a:r>
              <a:rPr lang="ja-JP" altLang="en-US" sz="7200" b="1" dirty="0">
                <a:solidFill>
                  <a:srgbClr val="FFC000"/>
                </a:solidFill>
              </a:rPr>
              <a:t>画像診断</a:t>
            </a:r>
            <a:endParaRPr lang="en-US" altLang="en-US" sz="7200" b="1" dirty="0">
              <a:solidFill>
                <a:srgbClr val="FFC00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11379200" cy="3657600"/>
          </a:xfrm>
        </p:spPr>
        <p:txBody>
          <a:bodyPr/>
          <a:lstStyle/>
          <a:p>
            <a:pPr>
              <a:buFontTx/>
              <a:buNone/>
            </a:pPr>
            <a:endParaRPr lang="en-US" altLang="en-US" sz="3100" dirty="0"/>
          </a:p>
          <a:p>
            <a:endParaRPr lang="en-US" altLang="en-US" sz="3200" dirty="0"/>
          </a:p>
          <a:p>
            <a:pPr>
              <a:buFontTx/>
              <a:buNone/>
            </a:pPr>
            <a:endParaRPr lang="en-US" altLang="en-US" sz="3100" dirty="0"/>
          </a:p>
          <a:p>
            <a:pPr>
              <a:buFontTx/>
              <a:buNone/>
            </a:pPr>
            <a:r>
              <a:rPr lang="en-US" altLang="en-US" sz="3100" dirty="0"/>
              <a:t>   </a:t>
            </a:r>
          </a:p>
          <a:p>
            <a:pPr>
              <a:buFontTx/>
              <a:buNone/>
            </a:pPr>
            <a:endParaRPr lang="en-US" altLang="en-US" sz="3100" dirty="0"/>
          </a:p>
          <a:p>
            <a:pPr>
              <a:buFontTx/>
              <a:buNone/>
            </a:pPr>
            <a:endParaRPr lang="en-US" altLang="en-US" sz="3100" dirty="0"/>
          </a:p>
          <a:p>
            <a:pPr>
              <a:buFontTx/>
              <a:buNone/>
            </a:pPr>
            <a:endParaRPr lang="en-US" altLang="en-US" sz="3100" dirty="0"/>
          </a:p>
          <a:p>
            <a:pPr>
              <a:buFontTx/>
              <a:buNone/>
            </a:pPr>
            <a:endParaRPr lang="en-US" altLang="en-US" sz="31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031"/>
    </mc:Choice>
    <mc:Fallback xmlns="">
      <p:transition spd="slow" advTm="2303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1379200" cy="1143000"/>
          </a:xfrm>
        </p:spPr>
        <p:txBody>
          <a:bodyPr/>
          <a:lstStyle/>
          <a:p>
            <a:r>
              <a:rPr lang="ja-JP" altLang="en-US" sz="6000" b="1" dirty="0">
                <a:solidFill>
                  <a:srgbClr val="FFC000"/>
                </a:solidFill>
              </a:rPr>
              <a:t>画像上の鑑別診断</a:t>
            </a:r>
            <a:r>
              <a:rPr lang="en-US" altLang="en-US" sz="4400" b="1" dirty="0">
                <a:solidFill>
                  <a:srgbClr val="FFC000"/>
                </a:solidFill>
              </a:rPr>
              <a:t>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50800" y="1479654"/>
            <a:ext cx="12141200" cy="4525962"/>
          </a:xfrm>
        </p:spPr>
        <p:txBody>
          <a:bodyPr/>
          <a:lstStyle/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 dirty="0"/>
              <a:t> 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82"/>
    </mc:Choice>
    <mc:Fallback xmlns="">
      <p:transition spd="slow" advTm="4328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EBB14-D324-4627-A5FF-177BFBCBE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/>
              <a:t>肉眼所見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5C4B6-4048-4A08-96A5-756DB7C45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96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4EB8B-874F-4543-A474-997473F37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33400"/>
            <a:ext cx="10972800" cy="762000"/>
          </a:xfrm>
        </p:spPr>
        <p:txBody>
          <a:bodyPr/>
          <a:lstStyle/>
          <a:p>
            <a:r>
              <a:rPr lang="ja-JP" altLang="en-US" b="1" dirty="0"/>
              <a:t>病理組織学的所見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49B86-3F21-4F98-BD5C-44C69736A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3781"/>
      </p:ext>
    </p:extLst>
  </p:cSld>
  <p:clrMapOvr>
    <a:masterClrMapping/>
  </p:clrMapOvr>
</p:sld>
</file>

<file path=ppt/theme/theme1.xml><?xml version="1.0" encoding="utf-8"?>
<a:theme xmlns:a="http://schemas.openxmlformats.org/drawingml/2006/main" name="AIRP Final Power Poin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MS PGothic"/>
        <a:cs typeface=""/>
      </a:majorFont>
      <a:minorFont>
        <a:latin typeface="Century Gothic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MS PGothic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pptDA10.tmp</Template>
  <TotalTime>10644</TotalTime>
  <Words>229</Words>
  <Application>Microsoft Office PowerPoint</Application>
  <PresentationFormat>ワイド画面</PresentationFormat>
  <Paragraphs>48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</vt:lpstr>
      <vt:lpstr>Times New Roman</vt:lpstr>
      <vt:lpstr>AIRP Final Power Point Template</vt:lpstr>
      <vt:lpstr>この POWERPOINT を下記(学会運営事務局)にメールして下さい。</vt:lpstr>
      <vt:lpstr>原則として診断の鍵となるH&amp;E 標本数枚を 下記に郵送下さい。 （必要であれば他の染色も同封ください）</vt:lpstr>
      <vt:lpstr>最終診断名(ここ以外には記載しないでください)</vt:lpstr>
      <vt:lpstr>臨床所見</vt:lpstr>
      <vt:lpstr>画像所見 – 全画像に label して下さい (e.g. MRI T2)</vt:lpstr>
      <vt:lpstr>画像診断</vt:lpstr>
      <vt:lpstr>画像上の鑑別診断 </vt:lpstr>
      <vt:lpstr>肉眼所見</vt:lpstr>
      <vt:lpstr>病理組織学的所見</vt:lpstr>
      <vt:lpstr>免疫染色所見</vt:lpstr>
      <vt:lpstr>細胞分子学 / 遺伝子学的検査所見</vt:lpstr>
      <vt:lpstr>病理学的鑑別診断</vt:lpstr>
      <vt:lpstr>治療後の経過</vt:lpstr>
      <vt:lpstr>本例が極めて興味深い症例であることの要点(ここに最終診断名は記載しないでください)</vt:lpstr>
      <vt:lpstr>追加事項(何か特記事項があれば記載ください)</vt:lpstr>
    </vt:vector>
  </TitlesOfParts>
  <Company>Department of Radiologic Pathology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Gutierreza</dc:creator>
  <cp:lastModifiedBy>MOTOI Toru</cp:lastModifiedBy>
  <cp:revision>390</cp:revision>
  <cp:lastPrinted>2002-07-16T18:12:11Z</cp:lastPrinted>
  <dcterms:created xsi:type="dcterms:W3CDTF">2002-04-11T12:59:00Z</dcterms:created>
  <dcterms:modified xsi:type="dcterms:W3CDTF">2022-12-19T07:33:45Z</dcterms:modified>
</cp:coreProperties>
</file>