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65"/>
    <p:restoredTop sz="94674"/>
  </p:normalViewPr>
  <p:slideViewPr>
    <p:cSldViewPr snapToGrid="0">
      <p:cViewPr varScale="1">
        <p:scale>
          <a:sx n="62" d="100"/>
          <a:sy n="62" d="100"/>
        </p:scale>
        <p:origin x="72" y="11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3">
            <a:extLst>
              <a:ext uri="{FF2B5EF4-FFF2-40B4-BE49-F238E27FC236}">
                <a16:creationId xmlns:a16="http://schemas.microsoft.com/office/drawing/2014/main" id="{D3C1D1C8-4DBF-A142-ABF1-B3171B6AE8CD}"/>
              </a:ext>
            </a:extLst>
          </p:cNvPr>
          <p:cNvSpPr txBox="1">
            <a:spLocks noChangeArrowheads="1"/>
          </p:cNvSpPr>
          <p:nvPr/>
        </p:nvSpPr>
        <p:spPr>
          <a:xfrm>
            <a:off x="1105236" y="2889018"/>
            <a:ext cx="9981529" cy="3560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</a:pPr>
            <a:r>
              <a:rPr lang="ja-JP" altLang="en-US" sz="1800" b="1">
                <a:solidFill>
                  <a:schemeClr val="tx1">
                    <a:lumMod val="95000"/>
                    <a:lumOff val="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演題発表内容に関連し、筆頭および共同発表者が開示すべき</a:t>
            </a: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CO I </a:t>
            </a:r>
            <a:r>
              <a:rPr lang="ja-JP" altLang="en-US" sz="1800" b="1">
                <a:solidFill>
                  <a:schemeClr val="tx1">
                    <a:lumMod val="95000"/>
                    <a:lumOff val="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関係にある企業などとして、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tx1">
                    <a:lumMod val="95000"/>
                    <a:lumOff val="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</a:t>
            </a:r>
            <a:r>
              <a:rPr lang="ja-JP" altLang="en-US" sz="1600" b="1">
                <a:solidFill>
                  <a:schemeClr val="tx1">
                    <a:lumMod val="95000"/>
                    <a:lumOff val="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  ①顧問：　　　　　　　　　　　　　　　</a:t>
            </a:r>
            <a:endParaRPr lang="en-US" altLang="ja-JP" sz="1600" b="1" dirty="0">
              <a:solidFill>
                <a:schemeClr val="tx1">
                  <a:lumMod val="95000"/>
                  <a:lumOff val="5000"/>
                </a:schemeClr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600" b="1">
                <a:solidFill>
                  <a:schemeClr val="tx1">
                    <a:lumMod val="95000"/>
                    <a:lumOff val="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　②株保有・利益：　　　　　　　　　</a:t>
            </a:r>
            <a:endParaRPr lang="en-US" altLang="ja-JP" sz="1600" b="1" dirty="0">
              <a:solidFill>
                <a:schemeClr val="tx1">
                  <a:lumMod val="95000"/>
                  <a:lumOff val="5000"/>
                </a:schemeClr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600" b="1">
                <a:solidFill>
                  <a:schemeClr val="tx1">
                    <a:lumMod val="95000"/>
                    <a:lumOff val="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　③特許使用料：　　　　　　　　　　</a:t>
            </a:r>
            <a:endParaRPr lang="en-US" altLang="ja-JP" sz="1600" b="1" dirty="0">
              <a:solidFill>
                <a:schemeClr val="tx1">
                  <a:lumMod val="95000"/>
                  <a:lumOff val="5000"/>
                </a:schemeClr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600" b="1">
                <a:solidFill>
                  <a:schemeClr val="tx1">
                    <a:lumMod val="95000"/>
                    <a:lumOff val="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　④講演料：　　　　　　　　　　　</a:t>
            </a:r>
            <a:endParaRPr lang="en-US" altLang="ja-JP" sz="1600" b="1" dirty="0">
              <a:solidFill>
                <a:schemeClr val="tx1">
                  <a:lumMod val="95000"/>
                  <a:lumOff val="5000"/>
                </a:schemeClr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600" b="1">
                <a:solidFill>
                  <a:schemeClr val="tx1">
                    <a:lumMod val="95000"/>
                    <a:lumOff val="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　⑤原稿料：　　　　　　　　　　　　  　</a:t>
            </a:r>
            <a:endParaRPr lang="en-US" altLang="ja-JP" sz="1600" b="1" dirty="0">
              <a:solidFill>
                <a:schemeClr val="tx1">
                  <a:lumMod val="95000"/>
                  <a:lumOff val="5000"/>
                </a:schemeClr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600" b="1">
                <a:solidFill>
                  <a:schemeClr val="tx1">
                    <a:lumMod val="95000"/>
                    <a:lumOff val="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　⑥受託研究・共同研究費：　　　</a:t>
            </a:r>
            <a:endParaRPr lang="en-US" altLang="ja-JP" sz="1600" b="1" dirty="0">
              <a:solidFill>
                <a:schemeClr val="tx1">
                  <a:lumMod val="95000"/>
                  <a:lumOff val="5000"/>
                </a:schemeClr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600" b="1">
                <a:solidFill>
                  <a:schemeClr val="tx1">
                    <a:lumMod val="95000"/>
                    <a:lumOff val="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　⑦奨学寄付金：　　　　　　　</a:t>
            </a:r>
            <a:endParaRPr lang="en-US" altLang="ja-JP" sz="1600" b="1" dirty="0">
              <a:solidFill>
                <a:schemeClr val="tx1">
                  <a:lumMod val="95000"/>
                  <a:lumOff val="5000"/>
                </a:schemeClr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600" b="1">
                <a:solidFill>
                  <a:schemeClr val="tx1">
                    <a:lumMod val="95000"/>
                    <a:lumOff val="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　⑧寄付講座所属：　　　　　　　　</a:t>
            </a:r>
            <a:endParaRPr lang="en-US" altLang="ja-JP" sz="1600" b="1" dirty="0">
              <a:solidFill>
                <a:schemeClr val="tx1">
                  <a:lumMod val="95000"/>
                  <a:lumOff val="5000"/>
                </a:schemeClr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600" b="1">
                <a:solidFill>
                  <a:schemeClr val="tx1">
                    <a:lumMod val="95000"/>
                    <a:lumOff val="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　　⑨贈答品などの報酬：　　　　 　</a:t>
            </a:r>
            <a:endParaRPr lang="en-US" altLang="ja-JP" sz="1600" b="1" dirty="0">
              <a:solidFill>
                <a:schemeClr val="tx1">
                  <a:lumMod val="95000"/>
                  <a:lumOff val="5000"/>
                </a:schemeClr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1600" b="1" dirty="0">
              <a:solidFill>
                <a:schemeClr val="tx1">
                  <a:lumMod val="95000"/>
                  <a:lumOff val="5000"/>
                </a:schemeClr>
              </a:solidFill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00C1B46-9169-C047-970E-B805AB35AC57}"/>
              </a:ext>
            </a:extLst>
          </p:cNvPr>
          <p:cNvSpPr/>
          <p:nvPr/>
        </p:nvSpPr>
        <p:spPr>
          <a:xfrm>
            <a:off x="355428" y="0"/>
            <a:ext cx="82932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>
                <a:solidFill>
                  <a:srgbClr val="FF0000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学術集会用</a:t>
            </a:r>
            <a:br>
              <a:rPr lang="en-US" altLang="ja-JP" sz="2400" b="1" dirty="0">
                <a:solidFill>
                  <a:srgbClr val="FF0000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</a:br>
            <a:r>
              <a:rPr lang="ja-JP" altLang="en-US" sz="2400" b="1" dirty="0">
                <a:solidFill>
                  <a:srgbClr val="FF0000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口頭</a:t>
            </a:r>
            <a:r>
              <a:rPr lang="ja-JP" altLang="en-US" sz="2400" b="1">
                <a:solidFill>
                  <a:srgbClr val="FF0000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発表時、申告</a:t>
            </a:r>
            <a:r>
              <a:rPr lang="ja-JP" altLang="en-US" sz="2400" b="1" dirty="0">
                <a:solidFill>
                  <a:srgbClr val="FF0000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すべき</a:t>
            </a:r>
            <a:r>
              <a:rPr lang="en-US" altLang="ja-JP" sz="2400" b="1" dirty="0">
                <a:solidFill>
                  <a:srgbClr val="FF0000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COI</a:t>
            </a:r>
            <a:r>
              <a:rPr lang="ja-JP" altLang="en-US" sz="2400" b="1" dirty="0">
                <a:solidFill>
                  <a:srgbClr val="FF0000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状態（過去</a:t>
            </a:r>
            <a:r>
              <a:rPr lang="en-US" altLang="ja-JP" sz="2400" b="1" dirty="0">
                <a:solidFill>
                  <a:srgbClr val="FF0000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3</a:t>
            </a:r>
            <a:r>
              <a:rPr lang="ja-JP" altLang="en-US" sz="2400" b="1" dirty="0">
                <a:solidFill>
                  <a:srgbClr val="FF0000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年間）がある時</a:t>
            </a: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id="{F66A4A31-D9EB-6843-A4E1-272B5A470D30}"/>
              </a:ext>
            </a:extLst>
          </p:cNvPr>
          <p:cNvSpPr txBox="1">
            <a:spLocks noChangeArrowheads="1"/>
          </p:cNvSpPr>
          <p:nvPr/>
        </p:nvSpPr>
        <p:spPr>
          <a:xfrm>
            <a:off x="1476704" y="880537"/>
            <a:ext cx="9238592" cy="1720347"/>
          </a:xfrm>
          <a:prstGeom prst="rect">
            <a:avLst/>
          </a:prstGeo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日本心臓弁膜症学会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3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開示</a:t>
            </a:r>
            <a:br>
              <a:rPr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chemeClr val="bg1"/>
                </a:solidFill>
                <a:ea typeface="ＭＳ Ｐゴシック" panose="020B0600070205080204" pitchFamily="50" charset="-128"/>
              </a:rPr>
            </a:br>
            <a:r>
              <a:rPr lang="ja-JP" altLang="en-US" sz="1800" b="1">
                <a:solidFill>
                  <a:schemeClr val="bg1"/>
                </a:solidFill>
              </a:rPr>
              <a:t>発表者名：　○ ○ ○ ○ 、 ○ ○ ○ ○ 、 ○ ○ ○ ○ 、 ○ ○ ○ ○</a:t>
            </a:r>
            <a:endParaRPr lang="en-US" altLang="ja-JP" sz="1800" b="1" i="1" dirty="0">
              <a:solidFill>
                <a:schemeClr val="bg1"/>
              </a:solidFill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5478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127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Hiragino Maru Gothic Pro W4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saburo sone</dc:creator>
  <cp:lastModifiedBy>リンケージ コンベンション</cp:lastModifiedBy>
  <cp:revision>29</cp:revision>
  <cp:lastPrinted>2016-02-29T06:43:51Z</cp:lastPrinted>
  <dcterms:created xsi:type="dcterms:W3CDTF">2015-03-14T19:59:31Z</dcterms:created>
  <dcterms:modified xsi:type="dcterms:W3CDTF">2023-11-02T02:10:38Z</dcterms:modified>
</cp:coreProperties>
</file>