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191" autoAdjust="0"/>
    <p:restoredTop sz="94660"/>
  </p:normalViewPr>
  <p:slideViewPr>
    <p:cSldViewPr snapToGrid="0">
      <p:cViewPr>
        <p:scale>
          <a:sx n="80" d="100"/>
          <a:sy n="80" d="100"/>
        </p:scale>
        <p:origin x="-87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005" y="2770486"/>
            <a:ext cx="11792198" cy="4045947"/>
          </a:xfrm>
        </p:spPr>
        <p:txBody>
          <a:bodyPr>
            <a:noAutofit/>
          </a:bodyPr>
          <a:lstStyle/>
          <a:p>
            <a:pPr algn="just">
              <a:lnSpc>
                <a:spcPts val="1600"/>
              </a:lnSpc>
              <a:buNone/>
            </a:pPr>
            <a:r>
              <a:rPr lang="en-US" altLang="ja-JP" sz="2400" b="1" dirty="0" smtClean="0"/>
              <a:t>As commercial </a:t>
            </a:r>
            <a:r>
              <a:rPr lang="en-US" altLang="ja-JP" sz="2400" b="1" dirty="0"/>
              <a:t>entities </a:t>
            </a:r>
            <a:r>
              <a:rPr lang="en-US" altLang="ja-JP" sz="2400" b="1" dirty="0" smtClean="0"/>
              <a:t>or for-profit organizations that </a:t>
            </a:r>
            <a:r>
              <a:rPr lang="en-US" altLang="ja-JP" sz="2400" b="1" dirty="0"/>
              <a:t>has an interest </a:t>
            </a:r>
            <a:r>
              <a:rPr lang="en-US" altLang="ja-JP" sz="2400" b="1" dirty="0" smtClean="0"/>
              <a:t>regarding the </a:t>
            </a:r>
            <a:r>
              <a:rPr lang="en-US" altLang="ja-JP" sz="2400" b="1" u="sng" dirty="0" smtClean="0"/>
              <a:t>subject </a:t>
            </a:r>
          </a:p>
          <a:p>
            <a:pPr algn="just">
              <a:lnSpc>
                <a:spcPts val="1600"/>
              </a:lnSpc>
              <a:buNone/>
            </a:pPr>
            <a:r>
              <a:rPr lang="en-US" altLang="ja-JP" sz="2400" b="1" u="sng" dirty="0" smtClean="0"/>
              <a:t>or materials </a:t>
            </a:r>
            <a:r>
              <a:rPr lang="en-US" altLang="ja-JP" sz="2400" b="1" u="sng" dirty="0"/>
              <a:t>discussed in the </a:t>
            </a:r>
            <a:r>
              <a:rPr lang="en-US" altLang="ja-JP" sz="2400" b="1" u="sng" dirty="0" smtClean="0"/>
              <a:t>presentation</a:t>
            </a:r>
            <a:r>
              <a:rPr lang="en-US" altLang="ja-JP" sz="2400" b="1" dirty="0" smtClean="0"/>
              <a:t>.</a:t>
            </a: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1. </a:t>
            </a:r>
            <a:r>
              <a:rPr lang="en-US" altLang="ja-JP" sz="2000" b="1" dirty="0" smtClean="0"/>
              <a:t>Employment/Leadership position/Advisory </a:t>
            </a:r>
            <a:r>
              <a:rPr lang="en-US" altLang="ja-JP" sz="2000" b="1" dirty="0"/>
              <a:t>role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Names of </a:t>
            </a:r>
            <a:r>
              <a:rPr lang="en-US" altLang="ja-JP" sz="2000" b="1" dirty="0">
                <a:solidFill>
                  <a:srgbClr val="FF0000"/>
                </a:solidFill>
              </a:rPr>
              <a:t>c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ommercial entities or for-profit organizations</a:t>
            </a:r>
            <a:endParaRPr lang="en-US" altLang="ja-JP" sz="20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2. </a:t>
            </a:r>
            <a:r>
              <a:rPr lang="en-US" altLang="ja-JP" sz="2000" b="1" dirty="0"/>
              <a:t>Stock ownership or options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3. </a:t>
            </a:r>
            <a:r>
              <a:rPr lang="en-US" altLang="ja-JP" sz="2000" b="1" dirty="0"/>
              <a:t>Patent </a:t>
            </a:r>
            <a:r>
              <a:rPr lang="en-US" altLang="ja-JP" sz="2000" b="1" dirty="0" smtClean="0"/>
              <a:t>royalties/licensing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4. </a:t>
            </a:r>
            <a:r>
              <a:rPr lang="en-US" altLang="ja-JP" sz="2000" b="1" dirty="0" smtClean="0"/>
              <a:t>Honoraria (</a:t>
            </a:r>
            <a:r>
              <a:rPr lang="en-US" altLang="ja-JP" sz="2000" b="1" dirty="0"/>
              <a:t>e.g. lecture fees)</a:t>
            </a:r>
            <a:r>
              <a:rPr lang="en-US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5. </a:t>
            </a:r>
            <a:r>
              <a:rPr lang="en-US" altLang="ja-JP" sz="2000" b="1" dirty="0"/>
              <a:t>Fees for </a:t>
            </a:r>
            <a:r>
              <a:rPr lang="en-US" altLang="ja-JP" sz="2000" b="1" dirty="0" smtClean="0"/>
              <a:t>promotional materials (</a:t>
            </a:r>
            <a:r>
              <a:rPr lang="en-US" altLang="ja-JP" sz="2000" b="1" dirty="0"/>
              <a:t>e.g. manuscript fee)</a:t>
            </a:r>
            <a:r>
              <a:rPr lang="en-US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6. </a:t>
            </a:r>
            <a:r>
              <a:rPr lang="ja-JP" altLang="ja-JP" sz="2000" b="1" dirty="0"/>
              <a:t>Research </a:t>
            </a:r>
            <a:r>
              <a:rPr lang="ja-JP" altLang="ja-JP" sz="2000" b="1" dirty="0" smtClean="0"/>
              <a:t>funding</a:t>
            </a:r>
            <a:r>
              <a:rPr lang="en-US" altLang="ja-JP" sz="2000" b="1" dirty="0" smtClean="0"/>
              <a:t> </a:t>
            </a:r>
            <a:r>
              <a:rPr lang="ja-JP" altLang="ja-JP" sz="2000" b="1" dirty="0" smtClean="0"/>
              <a:t>(clinical </a:t>
            </a:r>
            <a:r>
              <a:rPr lang="ja-JP" altLang="ja-JP" sz="2000" b="1" dirty="0"/>
              <a:t>trial, contract </a:t>
            </a:r>
            <a:r>
              <a:rPr lang="ja-JP" altLang="ja-JP" sz="2000" b="1" dirty="0" smtClean="0"/>
              <a:t>and</a:t>
            </a:r>
            <a:r>
              <a:rPr lang="en-US" altLang="ja-JP" sz="2000" b="1" dirty="0" smtClean="0"/>
              <a:t> </a:t>
            </a:r>
            <a:r>
              <a:rPr lang="ja-JP" altLang="ja-JP" sz="2000" b="1" dirty="0" smtClean="0"/>
              <a:t>collaborative </a:t>
            </a:r>
            <a:r>
              <a:rPr lang="ja-JP" altLang="ja-JP" sz="2000" b="1" dirty="0"/>
              <a:t>researches)</a:t>
            </a:r>
            <a:r>
              <a:rPr lang="ja-JP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7. </a:t>
            </a:r>
            <a:r>
              <a:rPr lang="ja-JP" altLang="ja-JP" sz="2000" b="1" dirty="0"/>
              <a:t>Scholarship </a:t>
            </a:r>
            <a:r>
              <a:rPr lang="ja-JP" altLang="ja-JP" sz="2000" b="1" dirty="0" smtClean="0"/>
              <a:t>donation</a:t>
            </a:r>
            <a:r>
              <a:rPr lang="en-US" altLang="ja-JP" sz="2000" b="1" dirty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8. </a:t>
            </a:r>
            <a:r>
              <a:rPr lang="en-US" altLang="ja-JP" sz="2000" b="1" dirty="0"/>
              <a:t>Donated fund </a:t>
            </a:r>
            <a:r>
              <a:rPr lang="en-US" altLang="ja-JP" sz="2000" b="1" dirty="0" smtClean="0"/>
              <a:t>laboratory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9. </a:t>
            </a:r>
            <a:r>
              <a:rPr lang="en-US" altLang="ja-JP" sz="2000" b="1" dirty="0" smtClean="0"/>
              <a:t>Others</a:t>
            </a:r>
            <a:r>
              <a:rPr lang="ja-JP" altLang="ja-JP" sz="2000" b="1" dirty="0"/>
              <a:t> </a:t>
            </a:r>
            <a:r>
              <a:rPr lang="en-US" altLang="ja-JP" sz="2000" b="1" dirty="0"/>
              <a:t>(e.g. trips, travel, </a:t>
            </a:r>
            <a:r>
              <a:rPr lang="en-US" altLang="ja-JP" sz="2000" b="1" dirty="0" smtClean="0"/>
              <a:t>or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gifts</a:t>
            </a:r>
            <a:r>
              <a:rPr lang="en-US" altLang="ja-JP" sz="2000" b="1" dirty="0"/>
              <a:t>, which are not related </a:t>
            </a:r>
            <a:r>
              <a:rPr lang="en-US" altLang="ja-JP" sz="2000" b="1" dirty="0" smtClean="0"/>
              <a:t>to</a:t>
            </a:r>
            <a:r>
              <a:rPr lang="en-US" altLang="ja-JP" sz="2000" b="1" dirty="0"/>
              <a:t> </a:t>
            </a:r>
            <a:r>
              <a:rPr lang="en-US" altLang="ja-JP" sz="2000" b="1" dirty="0" smtClean="0"/>
              <a:t>research</a:t>
            </a:r>
            <a:r>
              <a:rPr lang="en-US" altLang="ja-JP" sz="2000" b="1" dirty="0"/>
              <a:t>)</a:t>
            </a:r>
            <a:r>
              <a:rPr lang="en-US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146370"/>
            <a:ext cx="11175512" cy="812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ja-JP" sz="2800" b="1" dirty="0" smtClean="0"/>
              <a:t>Oral presentation </a:t>
            </a:r>
            <a:r>
              <a:rPr lang="en-US" altLang="ja-JP" sz="2800" b="1" dirty="0"/>
              <a:t>slide </a:t>
            </a:r>
            <a:r>
              <a:rPr lang="ja-JP" altLang="en-US" sz="2800" b="1" dirty="0" smtClean="0"/>
              <a:t>（</a:t>
            </a:r>
            <a:r>
              <a:rPr lang="en-US" altLang="ja-JP" sz="2800" b="1" dirty="0" smtClean="0"/>
              <a:t>Form 1-A</a:t>
            </a:r>
            <a:r>
              <a:rPr lang="ja-JP" altLang="en-US" sz="2800" b="1" dirty="0" smtClean="0"/>
              <a:t>）</a:t>
            </a:r>
            <a:r>
              <a:rPr lang="en-US" altLang="ja-JP" sz="2800" b="1" dirty="0" smtClean="0"/>
              <a:t>: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When there is </a:t>
            </a:r>
            <a:r>
              <a:rPr lang="en-US" altLang="ja-JP" sz="2800" b="1" dirty="0">
                <a:solidFill>
                  <a:srgbClr val="FF0000"/>
                </a:solidFill>
              </a:rPr>
              <a:t>f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inancial </a:t>
            </a:r>
            <a:r>
              <a:rPr lang="en-US" altLang="ja-JP" sz="2800" b="1" dirty="0">
                <a:solidFill>
                  <a:srgbClr val="FF0000"/>
                </a:solidFill>
              </a:rPr>
              <a:t>relationship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to be disclosed 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(within the previous </a:t>
            </a:r>
            <a:r>
              <a:rPr lang="en-US" altLang="ja-JP" sz="2800" b="1" u="sng" dirty="0">
                <a:solidFill>
                  <a:srgbClr val="FF0000"/>
                </a:solidFill>
              </a:rPr>
              <a:t>3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 years) </a:t>
            </a:r>
            <a:endParaRPr lang="en-US" altLang="ja-JP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505859" y="1009401"/>
            <a:ext cx="9238592" cy="157942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000" b="1" dirty="0" smtClean="0">
                <a:solidFill>
                  <a:schemeClr val="bg1"/>
                </a:solidFill>
                <a:latin typeface="+mn-lt"/>
              </a:rPr>
              <a:t>COI Disclosure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600" b="1" i="1" dirty="0" smtClean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164</Words>
  <Application>Microsoft Office PowerPoint</Application>
  <PresentationFormat>ユーザー設定</PresentationFormat>
  <Paragraphs>14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COI Disclosure 　 All authors Name :  （◎ Corresponding author）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PC1</cp:lastModifiedBy>
  <cp:revision>61</cp:revision>
  <cp:lastPrinted>2016-11-11T04:57:59Z</cp:lastPrinted>
  <dcterms:created xsi:type="dcterms:W3CDTF">2015-03-14T19:59:31Z</dcterms:created>
  <dcterms:modified xsi:type="dcterms:W3CDTF">2018-03-01T08:03:53Z</dcterms:modified>
</cp:coreProperties>
</file>