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7"/>
  </p:notesMasterIdLst>
  <p:sldIdLst>
    <p:sldId id="263" r:id="rId2"/>
    <p:sldId id="260" r:id="rId3"/>
    <p:sldId id="257" r:id="rId4"/>
    <p:sldId id="262" r:id="rId5"/>
    <p:sldId id="264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25"/>
    <p:restoredTop sz="94635"/>
  </p:normalViewPr>
  <p:slideViewPr>
    <p:cSldViewPr snapToGrid="0">
      <p:cViewPr varScale="1">
        <p:scale>
          <a:sx n="101" d="100"/>
          <a:sy n="101" d="100"/>
        </p:scale>
        <p:origin x="4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EDDBD-5B5A-304A-AF93-8697A5FAEE85}" type="datetimeFigureOut">
              <a:rPr kumimoji="1" lang="ja-JP" altLang="en-US" smtClean="0"/>
              <a:t>2026/7/8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A543B-76FB-A44A-8AC3-4440409DC8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1155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AF2A6-04B0-6A0F-51CE-02DE14E7E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DC2C975-38D5-D18D-526F-516AF4A7AE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908822E-2E38-99DB-781F-987EEB2412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25C13A-3139-4070-FE27-25FB13F8AD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A543B-76FB-A44A-8AC3-4440409DC82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6257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442B3-2586-F591-6F4B-7A8552E2A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01FEC3C-CDD1-310F-8187-91B14F9366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63CEF3A-FD76-BFB5-C21A-315FC8D667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079765-7295-D1FA-A1FF-0928CCAB76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A543B-76FB-A44A-8AC3-4440409DC82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640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B01266-2813-7827-E2E4-DD724A42E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059D1B6-0EAA-34CF-451F-D8FC0499CE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CE0C428-8028-D68A-AE6E-71330C809F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EDE7489-9D6C-4499-D82F-A7DC18D6A3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A543B-76FB-A44A-8AC3-4440409DC82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1482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FA20C-2368-147F-FDA6-A77A530C4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397B10B-03B5-68AD-760B-3B8AF61C53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E8FC40C-776B-0768-13B5-27238250CA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0A60A0F-01B6-35EF-4393-47BD10689D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A543B-76FB-A44A-8AC3-4440409DC82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72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56DA3-AC72-2BD6-5739-9BF78F96C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7A65C88-BCB1-07C6-551B-3EAE12BCF8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97C1B44-7C53-B90B-24D1-2158BBBD43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6ED1F1-881B-1B9F-122D-F8E3537656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A543B-76FB-A44A-8AC3-4440409DC82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8242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2FC057-D3BD-49E4-20C2-F62331959C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EE6E83A-9F8A-3F73-CD51-9A1564D27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3B6022C-04E6-2DCD-D881-B4E9B370F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F9C0-62ED-0749-BEC3-21B14D9D03C3}" type="datetimeFigureOut">
              <a:rPr kumimoji="1" lang="ja-JP" altLang="en-US" smtClean="0"/>
              <a:t>2026/7/8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82CC97-A305-E05E-0C2A-971D7AE5F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D4DE96-AD6F-9751-A610-966A001FD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6DB0-E417-9F44-9CFF-555A9CDD62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405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BFD698-7693-3DB6-6E6B-37371D72C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C6E9EB8-C14A-D5B6-9A7C-97B96C7EF7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EF6CCDF-53E3-4A3E-5A24-7D02DE0BD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F9C0-62ED-0749-BEC3-21B14D9D03C3}" type="datetimeFigureOut">
              <a:rPr kumimoji="1" lang="ja-JP" altLang="en-US" smtClean="0"/>
              <a:t>2026/7/8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1B63E1E-A237-5432-9E81-28DF2881A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8B835-4C37-3022-B644-D46D59A9D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6DB0-E417-9F44-9CFF-555A9CDD62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7541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7DE828C-F99A-6D40-37F5-0E1F8FFD7D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59CF5DF-EF15-5776-DC6A-2605559F1E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BB21D29-9C93-3CFC-3F87-54EB3878E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F9C0-62ED-0749-BEC3-21B14D9D03C3}" type="datetimeFigureOut">
              <a:rPr kumimoji="1" lang="ja-JP" altLang="en-US" smtClean="0"/>
              <a:t>2026/7/8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644384A-8924-D29B-01BA-D3AFEC527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27BB4A9-B189-7615-7092-5170E421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6DB0-E417-9F44-9CFF-555A9CDD62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8746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8A416C-0A34-84D2-1851-EE9BEA901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3418FD5-2A2E-7735-3967-D6ABC9E20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F65BA9-06ED-19B6-6D11-A871894F7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F9C0-62ED-0749-BEC3-21B14D9D03C3}" type="datetimeFigureOut">
              <a:rPr kumimoji="1" lang="ja-JP" altLang="en-US" smtClean="0"/>
              <a:t>2026/7/8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B93A1A-1B76-2C34-A091-68E2BF769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EABA4F-5EA3-2387-5C75-B3EEB59A9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6DB0-E417-9F44-9CFF-555A9CDD62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5995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F21E3E-0A0B-FDE2-9E89-218F1C7BF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8777314-5A09-A2A2-AA4C-59E045C19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9CE958-10BF-9428-0B82-3587F3B8F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F9C0-62ED-0749-BEC3-21B14D9D03C3}" type="datetimeFigureOut">
              <a:rPr kumimoji="1" lang="ja-JP" altLang="en-US" smtClean="0"/>
              <a:t>2026/7/8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7424E8-D300-3EFF-BBF7-BE5B9A06C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D21D2C5-D80A-0CCC-80D8-A108CCFFD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6DB0-E417-9F44-9CFF-555A9CDD62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8715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0F16F7-5B93-0BCC-B123-AA7BEBD6E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590814-4DB5-D259-5307-E4263119B8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90AA660-FA2B-A8C8-13D3-2CD5EF9D5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59F7F07-8F42-D919-E313-9A02703A6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F9C0-62ED-0749-BEC3-21B14D9D03C3}" type="datetimeFigureOut">
              <a:rPr kumimoji="1" lang="ja-JP" altLang="en-US" smtClean="0"/>
              <a:t>2026/7/8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FEB9B5-B8D8-C720-10CE-B96D6AFCA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17BC1D6-B041-44FF-FE2F-BAAD54BF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6DB0-E417-9F44-9CFF-555A9CDD62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34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069CA1-936F-16BA-4507-D3ED7C97A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45A105E-700A-003C-E4B5-9B65D2633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EFDCD50-090D-F2CC-AF9D-DC3F69A50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7169889-CC6A-AB76-C48F-15900BE06B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51F0496-4392-E7B5-17F8-A894B88C00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C377A97-10AD-0177-4036-E592691CD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F9C0-62ED-0749-BEC3-21B14D9D03C3}" type="datetimeFigureOut">
              <a:rPr kumimoji="1" lang="ja-JP" altLang="en-US" smtClean="0"/>
              <a:t>2026/7/8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99502B1-AC1B-B900-CFA6-05A75F60D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DBB148B-195D-1A64-23A5-8094B85A8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6DB0-E417-9F44-9CFF-555A9CDD62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163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22902D-DBC4-1691-C921-D6D6BAD6F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493C6E2-F2AA-BDA8-A7C9-2A8E3594D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F9C0-62ED-0749-BEC3-21B14D9D03C3}" type="datetimeFigureOut">
              <a:rPr kumimoji="1" lang="ja-JP" altLang="en-US" smtClean="0"/>
              <a:t>2026/7/8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05D8DC3-8A39-0437-31D8-DECACAC20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0FF20C7-EA74-0F76-6269-7105DE380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6DB0-E417-9F44-9CFF-555A9CDD62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4023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872CDFD-E642-0C68-C952-7A3110E88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F9C0-62ED-0749-BEC3-21B14D9D03C3}" type="datetimeFigureOut">
              <a:rPr kumimoji="1" lang="ja-JP" altLang="en-US" smtClean="0"/>
              <a:t>2026/7/8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128FF31-7118-3877-9BB8-4A2992BB3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B4EBDC3-5F93-E42B-913B-7C357789A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6DB0-E417-9F44-9CFF-555A9CDD62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803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EF353D-F656-0763-C9D1-431E7F1D0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742B804-03A2-65CE-7AEC-E8406ABE1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E0CF2A1-0AC1-BBDA-4227-3AD2A9D2F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D7FCCB2-8F89-37A6-DC2E-8F3A6EC01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F9C0-62ED-0749-BEC3-21B14D9D03C3}" type="datetimeFigureOut">
              <a:rPr kumimoji="1" lang="ja-JP" altLang="en-US" smtClean="0"/>
              <a:t>2026/7/8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C785058-0888-5B8E-2D06-59B9E7869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6BC6F93-4BE6-0187-5FE6-9DB373FD0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6DB0-E417-9F44-9CFF-555A9CDD62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8501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C93B87-BA49-608F-BA3B-426FB5CC8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E8D9F21-43B9-757B-A442-42054C8C1B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E6A80A2-75E7-1E5E-3463-8FD9B2FAEF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D595791-E638-1B4A-A615-BD79E4FAC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F9C0-62ED-0749-BEC3-21B14D9D03C3}" type="datetimeFigureOut">
              <a:rPr kumimoji="1" lang="ja-JP" altLang="en-US" smtClean="0"/>
              <a:t>2026/7/8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74C824A-8CF7-50FA-18DA-6D73B7070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EE5AF17-B265-23F8-662B-1CBFAF9D7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6DB0-E417-9F44-9CFF-555A9CDD62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9091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38C2933-E368-0447-79B7-DB642B096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4BD77FF-FCCE-D9B0-B114-C4A55CD91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8F504E7-9824-A3CD-4D6C-3583EBEFA7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84F9C0-62ED-0749-BEC3-21B14D9D03C3}" type="datetimeFigureOut">
              <a:rPr kumimoji="1" lang="ja-JP" altLang="en-US" smtClean="0"/>
              <a:t>2026/7/8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31FA3C-6A22-58EC-F02C-3580011C80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F1EC27D-5FCD-8E2D-3B9C-13BD421595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196DB0-E417-9F44-9CFF-555A9CDD62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709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E85F2-BF19-DADC-3639-0F1D804E3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1">
            <a:extLst>
              <a:ext uri="{FF2B5EF4-FFF2-40B4-BE49-F238E27FC236}">
                <a16:creationId xmlns:a16="http://schemas.microsoft.com/office/drawing/2014/main" id="{E3972ED6-57EC-65D6-7ECB-744CEBBDC4A7}"/>
              </a:ext>
            </a:extLst>
          </p:cNvPr>
          <p:cNvSpPr txBox="1"/>
          <p:nvPr/>
        </p:nvSpPr>
        <p:spPr>
          <a:xfrm>
            <a:off x="0" y="1069312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54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Title</a:t>
            </a:r>
            <a:endParaRPr kumimoji="1" lang="ja-JP" altLang="en-US" sz="5400" b="1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2">
            <a:extLst>
              <a:ext uri="{FF2B5EF4-FFF2-40B4-BE49-F238E27FC236}">
                <a16:creationId xmlns:a16="http://schemas.microsoft.com/office/drawing/2014/main" id="{E9E2BA5E-F613-0FEB-7833-460107151F0C}"/>
              </a:ext>
            </a:extLst>
          </p:cNvPr>
          <p:cNvSpPr txBox="1"/>
          <p:nvPr/>
        </p:nvSpPr>
        <p:spPr>
          <a:xfrm>
            <a:off x="0" y="2779574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36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First Name, Middle Initials</a:t>
            </a:r>
          </a:p>
          <a:p>
            <a:pPr algn="ctr"/>
            <a:r>
              <a:rPr lang="en-US" altLang="ja-JP" sz="36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and Surname</a:t>
            </a:r>
          </a:p>
          <a:p>
            <a:pPr algn="ctr"/>
            <a:r>
              <a:rPr lang="ja-JP" altLang="en-US" sz="36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（</a:t>
            </a:r>
            <a:r>
              <a:rPr lang="en-US" altLang="ja-JP" sz="36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Affiliation</a:t>
            </a:r>
            <a:r>
              <a:rPr lang="ja-JP" altLang="en-US" sz="36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）</a:t>
            </a:r>
            <a:endParaRPr lang="en-US" altLang="ja-JP" sz="3600" b="1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333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92E74-3526-FF59-3F04-EC35E4375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1F223877-604A-4921-E414-207A14297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12192001" cy="254798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872998D-59F4-D0CD-B10F-EEA145FFA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" y="144507"/>
            <a:ext cx="11338560" cy="1069703"/>
          </a:xfrm>
        </p:spPr>
        <p:txBody>
          <a:bodyPr anchor="ctr">
            <a:normAutofit fontScale="90000"/>
          </a:bodyPr>
          <a:lstStyle/>
          <a:p>
            <a:r>
              <a:rPr lang="en-US" altLang="ja-JP" sz="4000" b="1" dirty="0">
                <a:solidFill>
                  <a:schemeClr val="bg2"/>
                </a:solidFill>
                <a:latin typeface="Garamond" panose="02020404030301010803" pitchFamily="18" charset="0"/>
              </a:rPr>
              <a:t>The Japanese Association of</a:t>
            </a:r>
            <a:br>
              <a:rPr lang="en-US" altLang="ja-JP" sz="4000" b="1" dirty="0">
                <a:solidFill>
                  <a:schemeClr val="bg2"/>
                </a:solidFill>
                <a:latin typeface="Garamond" panose="02020404030301010803" pitchFamily="18" charset="0"/>
              </a:rPr>
            </a:br>
            <a:r>
              <a:rPr lang="en-US" altLang="ja-JP" sz="4000" b="1" dirty="0">
                <a:solidFill>
                  <a:schemeClr val="bg2"/>
                </a:solidFill>
                <a:latin typeface="Garamond" panose="02020404030301010803" pitchFamily="18" charset="0"/>
              </a:rPr>
              <a:t>Cardiovascular Intervention and Therapeutics</a:t>
            </a:r>
            <a:endParaRPr kumimoji="1" lang="ja-JP" altLang="en-US" sz="4400" b="1" dirty="0">
              <a:solidFill>
                <a:schemeClr val="bg2"/>
              </a:solidFill>
              <a:latin typeface="Garamond" panose="02020404030301010803" pitchFamily="18" charset="0"/>
              <a:ea typeface="Hiragino Mincho ProN W6" panose="02020300000000000000" pitchFamily="18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D4A5E10-4B82-0E6E-A3FF-1EB0B18526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81097"/>
            <a:ext cx="9144000" cy="578076"/>
          </a:xfrm>
        </p:spPr>
        <p:txBody>
          <a:bodyPr anchor="ctr"/>
          <a:lstStyle/>
          <a:p>
            <a:r>
              <a:rPr lang="en-US" altLang="ja-JP" b="1" dirty="0">
                <a:solidFill>
                  <a:schemeClr val="bg2"/>
                </a:solidFill>
                <a:latin typeface="Garamond" panose="02020404030301010803" pitchFamily="18" charset="0"/>
              </a:rPr>
              <a:t>Name of First Author : OOOOOOOO</a:t>
            </a:r>
            <a:endParaRPr kumimoji="1" lang="ja-JP" altLang="en-US" b="1">
              <a:solidFill>
                <a:schemeClr val="bg2"/>
              </a:solidFill>
              <a:latin typeface="Garamond" panose="02020404030301010803" pitchFamily="18" charset="0"/>
              <a:ea typeface="Hiragino Mincho ProN W6" panose="020203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05E2327-F533-F904-DD2A-6B5C8B3C32EE}"/>
              </a:ext>
            </a:extLst>
          </p:cNvPr>
          <p:cNvSpPr txBox="1"/>
          <p:nvPr/>
        </p:nvSpPr>
        <p:spPr>
          <a:xfrm>
            <a:off x="426720" y="4114072"/>
            <a:ext cx="1133856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ja-JP" sz="2400" dirty="0">
                <a:latin typeface="Garamond" panose="02020404030301010803" pitchFamily="18" charset="0"/>
              </a:rPr>
              <a:t>The authors have no financial conflicts of interest to disclose concerning the presentation.</a:t>
            </a:r>
          </a:p>
          <a:p>
            <a:pPr algn="ctr"/>
            <a:endParaRPr kumimoji="1" lang="ja-JP" altLang="en-US" sz="2400">
              <a:latin typeface="Garamond" panose="02020404030301010803" pitchFamily="18" charset="0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CAE8B400-DBF8-0A75-A979-939E2B9321C8}"/>
              </a:ext>
            </a:extLst>
          </p:cNvPr>
          <p:cNvSpPr txBox="1">
            <a:spLocks/>
          </p:cNvSpPr>
          <p:nvPr/>
        </p:nvSpPr>
        <p:spPr>
          <a:xfrm>
            <a:off x="426720" y="1303021"/>
            <a:ext cx="11338560" cy="578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400" b="1" dirty="0">
                <a:solidFill>
                  <a:schemeClr val="bg2"/>
                </a:solidFill>
                <a:latin typeface="Garamond" panose="02020404030301010803" pitchFamily="18" charset="0"/>
              </a:rPr>
              <a:t>COI Disclosure</a:t>
            </a:r>
            <a:endParaRPr lang="ja-JP" altLang="en-US" sz="4400" b="1">
              <a:solidFill>
                <a:schemeClr val="bg2"/>
              </a:solidFill>
              <a:latin typeface="Garamond" panose="02020404030301010803" pitchFamily="18" charset="0"/>
              <a:ea typeface="Hiragino Mincho ProN W6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5672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DFE67-306F-3BA6-B462-A0E528E81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63DCA273-F202-BA72-FA99-0197B978A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12192001" cy="254798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BFE35A1-9EAC-130A-C129-B2A34F097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" y="144507"/>
            <a:ext cx="11338560" cy="1069703"/>
          </a:xfrm>
        </p:spPr>
        <p:txBody>
          <a:bodyPr anchor="ctr">
            <a:normAutofit fontScale="90000"/>
          </a:bodyPr>
          <a:lstStyle/>
          <a:p>
            <a:r>
              <a:rPr lang="en-US" altLang="ja-JP" sz="4000" b="1" dirty="0">
                <a:solidFill>
                  <a:schemeClr val="bg2"/>
                </a:solidFill>
                <a:latin typeface="Garamond" panose="02020404030301010803" pitchFamily="18" charset="0"/>
              </a:rPr>
              <a:t>The Japanese Association of</a:t>
            </a:r>
            <a:br>
              <a:rPr lang="en-US" altLang="ja-JP" sz="4000" b="1" dirty="0">
                <a:solidFill>
                  <a:schemeClr val="bg2"/>
                </a:solidFill>
                <a:latin typeface="Garamond" panose="02020404030301010803" pitchFamily="18" charset="0"/>
              </a:rPr>
            </a:br>
            <a:r>
              <a:rPr lang="en-US" altLang="ja-JP" sz="4000" b="1" dirty="0">
                <a:solidFill>
                  <a:schemeClr val="bg2"/>
                </a:solidFill>
                <a:latin typeface="Garamond" panose="02020404030301010803" pitchFamily="18" charset="0"/>
              </a:rPr>
              <a:t>Cardiovascular Intervention and Therapeutics</a:t>
            </a:r>
            <a:endParaRPr kumimoji="1" lang="ja-JP" altLang="en-US" sz="4400" b="1" dirty="0">
              <a:solidFill>
                <a:schemeClr val="bg2"/>
              </a:solidFill>
              <a:latin typeface="Garamond" panose="02020404030301010803" pitchFamily="18" charset="0"/>
              <a:ea typeface="Hiragino Mincho ProN W6" panose="02020300000000000000" pitchFamily="18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18B2EDA-E620-CAB9-82FD-1B3B870813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81097"/>
            <a:ext cx="9144000" cy="578076"/>
          </a:xfrm>
        </p:spPr>
        <p:txBody>
          <a:bodyPr anchor="ctr"/>
          <a:lstStyle/>
          <a:p>
            <a:r>
              <a:rPr lang="en-US" altLang="ja-JP" b="1" dirty="0">
                <a:solidFill>
                  <a:schemeClr val="bg2"/>
                </a:solidFill>
                <a:latin typeface="Garamond" panose="02020404030301010803" pitchFamily="18" charset="0"/>
              </a:rPr>
              <a:t>Name of First Author : OOOOOOOO</a:t>
            </a:r>
            <a:endParaRPr kumimoji="1" lang="ja-JP" altLang="en-US" b="1">
              <a:solidFill>
                <a:schemeClr val="bg2"/>
              </a:solidFill>
              <a:latin typeface="Garamond" panose="02020404030301010803" pitchFamily="18" charset="0"/>
              <a:ea typeface="Hiragino Mincho ProN W6" panose="02020300000000000000" pitchFamily="18" charset="-128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908BBF63-7197-05AE-BDCD-6C3920DF2540}"/>
              </a:ext>
            </a:extLst>
          </p:cNvPr>
          <p:cNvSpPr txBox="1">
            <a:spLocks/>
          </p:cNvSpPr>
          <p:nvPr/>
        </p:nvSpPr>
        <p:spPr>
          <a:xfrm>
            <a:off x="426720" y="1303021"/>
            <a:ext cx="11338560" cy="578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400" b="1" dirty="0">
                <a:solidFill>
                  <a:schemeClr val="bg2"/>
                </a:solidFill>
                <a:latin typeface="Garamond" panose="02020404030301010803" pitchFamily="18" charset="0"/>
              </a:rPr>
              <a:t>COI Disclosure</a:t>
            </a:r>
            <a:endParaRPr lang="ja-JP" altLang="en-US" sz="4400" b="1">
              <a:solidFill>
                <a:schemeClr val="bg2"/>
              </a:solidFill>
              <a:latin typeface="Garamond" panose="02020404030301010803" pitchFamily="18" charset="0"/>
              <a:ea typeface="Hiragino Mincho ProN W6" panose="020203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893BAF8-A39C-991E-3589-8A50889EBA2B}"/>
              </a:ext>
            </a:extLst>
          </p:cNvPr>
          <p:cNvSpPr txBox="1"/>
          <p:nvPr/>
        </p:nvSpPr>
        <p:spPr>
          <a:xfrm>
            <a:off x="426720" y="2692492"/>
            <a:ext cx="1133856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ja-JP" sz="2400" dirty="0">
                <a:latin typeface="Garamond" panose="02020404030301010803" pitchFamily="18" charset="0"/>
              </a:rPr>
              <a:t>Use Form 1-B when you have conflicts of interest to disclose concerning a presentation. Give the name of commercial entity involved.</a:t>
            </a:r>
            <a:endParaRPr lang="ja-JP" altLang="en-US" sz="2400" dirty="0">
              <a:latin typeface="Garamond" panose="02020404030301010803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B464B1C-E58A-F18D-5959-132AE46F2CB2}"/>
              </a:ext>
            </a:extLst>
          </p:cNvPr>
          <p:cNvSpPr txBox="1"/>
          <p:nvPr/>
        </p:nvSpPr>
        <p:spPr>
          <a:xfrm>
            <a:off x="2876548" y="3674528"/>
            <a:ext cx="6438902" cy="2169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sz="1600">
                <a:latin typeface="Garamond" panose="02020404030301010803" pitchFamily="18" charset="0"/>
                <a:ea typeface="HGPｺﾞｼｯｸM" panose="020B0600000000000000" pitchFamily="50" charset="-128"/>
              </a:rPr>
              <a:t>①</a:t>
            </a:r>
            <a:r>
              <a:rPr lang="en-US" altLang="ja-JP" sz="1600" dirty="0">
                <a:latin typeface="Garamond" panose="02020404030301010803" pitchFamily="18" charset="0"/>
                <a:ea typeface="HGPｺﾞｼｯｸM" panose="020B0600000000000000" pitchFamily="50" charset="-128"/>
              </a:rPr>
              <a:t>Consultation fees			:  none</a:t>
            </a:r>
            <a:r>
              <a:rPr lang="ja-JP" altLang="en-US" sz="1600">
                <a:latin typeface="Garamond" panose="02020404030301010803" pitchFamily="18" charset="0"/>
                <a:ea typeface="HGPｺﾞｼｯｸM" panose="020B0600000000000000" pitchFamily="50" charset="-128"/>
              </a:rPr>
              <a:t>　</a:t>
            </a:r>
          </a:p>
          <a:p>
            <a:pPr>
              <a:lnSpc>
                <a:spcPts val="1800"/>
              </a:lnSpc>
            </a:pPr>
            <a:r>
              <a:rPr lang="ja-JP" altLang="en-US" sz="1600">
                <a:latin typeface="Garamond" panose="02020404030301010803" pitchFamily="18" charset="0"/>
                <a:ea typeface="HGPｺﾞｼｯｸM" panose="020B0600000000000000" pitchFamily="50" charset="-128"/>
              </a:rPr>
              <a:t>②</a:t>
            </a:r>
            <a:r>
              <a:rPr lang="en-US" altLang="ja-JP" sz="1600" dirty="0">
                <a:latin typeface="Garamond" panose="02020404030301010803" pitchFamily="18" charset="0"/>
                <a:ea typeface="HGPｺﾞｼｯｸM" panose="020B0600000000000000" pitchFamily="50" charset="-128"/>
              </a:rPr>
              <a:t>stock ownership/profit		:  none</a:t>
            </a:r>
            <a:r>
              <a:rPr lang="ja-JP" altLang="en-US" sz="1600">
                <a:latin typeface="Garamond" panose="02020404030301010803" pitchFamily="18" charset="0"/>
                <a:ea typeface="HGPｺﾞｼｯｸM" panose="020B0600000000000000" pitchFamily="50" charset="-128"/>
              </a:rPr>
              <a:t>　</a:t>
            </a:r>
            <a:endParaRPr lang="en-US" altLang="ja-JP" sz="1600" dirty="0">
              <a:latin typeface="Garamond" panose="02020404030301010803" pitchFamily="18" charset="0"/>
              <a:ea typeface="HGPｺﾞｼｯｸM" panose="020B0600000000000000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600">
                <a:latin typeface="Garamond" panose="02020404030301010803" pitchFamily="18" charset="0"/>
                <a:ea typeface="HGPｺﾞｼｯｸM" panose="020B0600000000000000" pitchFamily="50" charset="-128"/>
              </a:rPr>
              <a:t>③</a:t>
            </a:r>
            <a:r>
              <a:rPr lang="en-US" altLang="ja-JP" sz="1600" dirty="0">
                <a:latin typeface="Garamond" panose="02020404030301010803" pitchFamily="18" charset="0"/>
                <a:ea typeface="HGPｺﾞｼｯｸM" panose="020B0600000000000000" pitchFamily="50" charset="-128"/>
              </a:rPr>
              <a:t>patent fees			:  none</a:t>
            </a:r>
            <a:r>
              <a:rPr lang="ja-JP" altLang="en-US" sz="1600">
                <a:latin typeface="Garamond" panose="02020404030301010803" pitchFamily="18" charset="0"/>
                <a:ea typeface="HGPｺﾞｼｯｸM" panose="020B0600000000000000" pitchFamily="50" charset="-128"/>
              </a:rPr>
              <a:t>　</a:t>
            </a:r>
            <a:endParaRPr lang="en-US" altLang="ja-JP" sz="1600" dirty="0">
              <a:latin typeface="Garamond" panose="02020404030301010803" pitchFamily="18" charset="0"/>
              <a:ea typeface="HGPｺﾞｼｯｸM" panose="020B0600000000000000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600">
                <a:latin typeface="Garamond" panose="02020404030301010803" pitchFamily="18" charset="0"/>
                <a:ea typeface="HGPｺﾞｼｯｸM" panose="020B0600000000000000" pitchFamily="50" charset="-128"/>
              </a:rPr>
              <a:t>④</a:t>
            </a:r>
            <a:r>
              <a:rPr lang="en-US" altLang="ja-JP" sz="1600" dirty="0">
                <a:latin typeface="Garamond" panose="02020404030301010803" pitchFamily="18" charset="0"/>
                <a:ea typeface="HGPｺﾞｼｯｸM" panose="020B0600000000000000" pitchFamily="50" charset="-128"/>
              </a:rPr>
              <a:t>remuneration for lecture		:  none</a:t>
            </a:r>
            <a:r>
              <a:rPr lang="ja-JP" altLang="en-US" sz="1600">
                <a:latin typeface="Garamond" panose="02020404030301010803" pitchFamily="18" charset="0"/>
                <a:ea typeface="HGPｺﾞｼｯｸM" panose="020B0600000000000000" pitchFamily="50" charset="-128"/>
              </a:rPr>
              <a:t>　</a:t>
            </a:r>
            <a:endParaRPr lang="en-US" altLang="ja-JP" sz="1600" dirty="0">
              <a:latin typeface="Garamond" panose="02020404030301010803" pitchFamily="18" charset="0"/>
              <a:ea typeface="HGPｺﾞｼｯｸM" panose="020B0600000000000000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600">
                <a:latin typeface="Garamond" panose="02020404030301010803" pitchFamily="18" charset="0"/>
                <a:ea typeface="HGPｺﾞｼｯｸM" panose="020B0600000000000000" pitchFamily="50" charset="-128"/>
              </a:rPr>
              <a:t>⑤</a:t>
            </a:r>
            <a:r>
              <a:rPr lang="en-US" altLang="ja-JP" sz="1600" dirty="0">
                <a:latin typeface="Garamond" panose="02020404030301010803" pitchFamily="18" charset="0"/>
                <a:ea typeface="HGPｺﾞｼｯｸM" panose="020B0600000000000000" pitchFamily="50" charset="-128"/>
              </a:rPr>
              <a:t>manuscript fees			:  OO pharmaceutical company</a:t>
            </a:r>
          </a:p>
          <a:p>
            <a:pPr>
              <a:lnSpc>
                <a:spcPts val="1800"/>
              </a:lnSpc>
            </a:pPr>
            <a:r>
              <a:rPr lang="ja-JP" altLang="en-US" sz="1600">
                <a:latin typeface="Garamond" panose="02020404030301010803" pitchFamily="18" charset="0"/>
                <a:ea typeface="HGPｺﾞｼｯｸM" panose="020B0600000000000000" pitchFamily="50" charset="-128"/>
              </a:rPr>
              <a:t>⑥</a:t>
            </a:r>
            <a:r>
              <a:rPr lang="en-US" altLang="ja-JP" sz="1600" dirty="0">
                <a:latin typeface="Garamond" panose="02020404030301010803" pitchFamily="18" charset="0"/>
                <a:ea typeface="HGPｺﾞｼｯｸM" panose="020B0600000000000000" pitchFamily="50" charset="-128"/>
              </a:rPr>
              <a:t>trust research/joint research funds	:  OO pharmaceutical company</a:t>
            </a:r>
            <a:endParaRPr lang="ja-JP" altLang="en-US" sz="1600">
              <a:latin typeface="Garamond" panose="02020404030301010803" pitchFamily="18" charset="0"/>
              <a:ea typeface="HGPｺﾞｼｯｸM" panose="020B0600000000000000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600">
                <a:latin typeface="Garamond" panose="02020404030301010803" pitchFamily="18" charset="0"/>
                <a:ea typeface="HGPｺﾞｼｯｸM" panose="020B0600000000000000" pitchFamily="50" charset="-128"/>
              </a:rPr>
              <a:t>⑦</a:t>
            </a:r>
            <a:r>
              <a:rPr lang="en-US" altLang="ja-JP" sz="1600" dirty="0">
                <a:latin typeface="Garamond" panose="02020404030301010803" pitchFamily="18" charset="0"/>
                <a:ea typeface="HGPｺﾞｼｯｸM" panose="020B0600000000000000" pitchFamily="50" charset="-128"/>
              </a:rPr>
              <a:t>scholarship fund			:  OO pharmaceutical company</a:t>
            </a:r>
          </a:p>
          <a:p>
            <a:pPr>
              <a:lnSpc>
                <a:spcPts val="1800"/>
              </a:lnSpc>
            </a:pPr>
            <a:r>
              <a:rPr lang="ja-JP" altLang="en-US" sz="1600">
                <a:latin typeface="Garamond" panose="02020404030301010803" pitchFamily="18" charset="0"/>
                <a:ea typeface="HGPｺﾞｼｯｸM" panose="020B0600000000000000" pitchFamily="50" charset="-128"/>
              </a:rPr>
              <a:t>⑧</a:t>
            </a:r>
            <a:r>
              <a:rPr lang="en-US" altLang="ja-JP" sz="1600" dirty="0">
                <a:latin typeface="Garamond" panose="02020404030301010803" pitchFamily="18" charset="0"/>
                <a:ea typeface="HGPｺﾞｼｯｸM" panose="020B0600000000000000" pitchFamily="50" charset="-128"/>
              </a:rPr>
              <a:t>Affiliation with Endowed Department	:  yes (OO pharmaceuticals)</a:t>
            </a:r>
            <a:endParaRPr lang="ja-JP" altLang="en-US" sz="1600">
              <a:latin typeface="Garamond" panose="02020404030301010803" pitchFamily="18" charset="0"/>
              <a:ea typeface="HGPｺﾞｼｯｸM" panose="020B0600000000000000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600">
                <a:latin typeface="Garamond" panose="02020404030301010803" pitchFamily="18" charset="0"/>
                <a:ea typeface="HGPｺﾞｼｯｸM" panose="020B0600000000000000" pitchFamily="50" charset="-128"/>
              </a:rPr>
              <a:t>⑨</a:t>
            </a:r>
            <a:r>
              <a:rPr lang="en-US" altLang="ja-JP" sz="1600" dirty="0">
                <a:latin typeface="Garamond" panose="02020404030301010803" pitchFamily="18" charset="0"/>
                <a:ea typeface="HGPｺﾞｼｯｸM" panose="020B0600000000000000" pitchFamily="50" charset="-128"/>
              </a:rPr>
              <a:t>Other remuneration such as gifts	:  none</a:t>
            </a:r>
            <a:r>
              <a:rPr lang="ja-JP" altLang="en-US" sz="1600">
                <a:latin typeface="Garamond" panose="02020404030301010803" pitchFamily="18" charset="0"/>
                <a:ea typeface="HGPｺﾞｼｯｸM" panose="020B0600000000000000" pitchFamily="50" charset="-128"/>
              </a:rPr>
              <a:t>　</a:t>
            </a:r>
            <a:endParaRPr lang="en-US" altLang="ja-JP" sz="1600" dirty="0">
              <a:solidFill>
                <a:srgbClr val="FFFF1F"/>
              </a:solidFill>
              <a:latin typeface="Garamond" panose="02020404030301010803" pitchFamily="18" charset="0"/>
              <a:ea typeface="HGPｺﾞｼｯｸM" panose="020B0600000000000000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AA03C61B-DF2B-24B8-C02F-5CBA39FFD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6697" y="3429000"/>
            <a:ext cx="2858583" cy="1077218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D4F703E-7732-0A3E-2D81-E05703720A2D}"/>
              </a:ext>
            </a:extLst>
          </p:cNvPr>
          <p:cNvSpPr txBox="1"/>
          <p:nvPr/>
        </p:nvSpPr>
        <p:spPr>
          <a:xfrm>
            <a:off x="9022080" y="3551764"/>
            <a:ext cx="274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chemeClr val="bg2"/>
                </a:solidFill>
                <a:latin typeface="Garamond" panose="02020404030301010803" pitchFamily="18" charset="0"/>
              </a:rPr>
              <a:t>If “yes”, give the name of company/organization. There is no need to disclose the amount.</a:t>
            </a:r>
            <a:endParaRPr lang="ja-JP" altLang="en-US" sz="1600">
              <a:solidFill>
                <a:schemeClr val="bg2"/>
              </a:solidFill>
              <a:latin typeface="Garamond" panose="02020404030301010803" pitchFamily="18" charset="0"/>
            </a:endParaRPr>
          </a:p>
          <a:p>
            <a:endParaRPr kumimoji="1" lang="ja-JP" altLang="en-US" sz="1600">
              <a:solidFill>
                <a:schemeClr val="bg2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00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25A0E-4A58-AC56-6C0B-552F5E03C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396A2D8-2EEC-7F1F-A090-AFF348795AF4}"/>
              </a:ext>
            </a:extLst>
          </p:cNvPr>
          <p:cNvSpPr txBox="1"/>
          <p:nvPr/>
        </p:nvSpPr>
        <p:spPr>
          <a:xfrm>
            <a:off x="426720" y="274855"/>
            <a:ext cx="11338560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ja-JP" sz="2800" dirty="0">
                <a:latin typeface="Garamond" panose="02020404030301010803" pitchFamily="18" charset="0"/>
              </a:rPr>
              <a:t>Disclose COI status at the end of the poster </a:t>
            </a:r>
          </a:p>
          <a:p>
            <a:pPr algn="ctr"/>
            <a:r>
              <a:rPr lang="en-US" altLang="ja-JP" sz="2800" dirty="0">
                <a:latin typeface="Garamond" panose="02020404030301010803" pitchFamily="18" charset="0"/>
              </a:rPr>
              <a:t>when giving a presentation at academic meetings.</a:t>
            </a:r>
            <a:endParaRPr lang="ja-JP" altLang="en-US" sz="2800">
              <a:latin typeface="Garamond" panose="02020404030301010803" pitchFamily="18" charset="0"/>
            </a:endParaRPr>
          </a:p>
          <a:p>
            <a:pPr algn="ctr"/>
            <a:r>
              <a:rPr lang="en-US" altLang="ja-JP" sz="2800" dirty="0">
                <a:latin typeface="Garamond" panose="02020404030301010803" pitchFamily="18" charset="0"/>
              </a:rPr>
              <a:t>Form 1-B How to Disclose COI status</a:t>
            </a:r>
            <a:endParaRPr kumimoji="0" lang="ja-JP" altLang="en-US" sz="2800" dirty="0">
              <a:latin typeface="Garamond" panose="02020404030301010803" pitchFamily="18" charset="0"/>
              <a:ea typeface="HGP創英角ｺﾞｼｯｸUB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FAA2C9C-3CF4-F411-5CE0-4A2BFA43A000}"/>
              </a:ext>
            </a:extLst>
          </p:cNvPr>
          <p:cNvSpPr txBox="1"/>
          <p:nvPr/>
        </p:nvSpPr>
        <p:spPr>
          <a:xfrm>
            <a:off x="426718" y="1813173"/>
            <a:ext cx="11338560" cy="161582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ja-JP" sz="3300" b="1" dirty="0">
                <a:latin typeface="Garamond" panose="02020404030301010803" pitchFamily="18" charset="0"/>
              </a:rPr>
              <a:t>The authors have no financial conflicts of interest to disclose concerning the presentation.</a:t>
            </a:r>
          </a:p>
          <a:p>
            <a:pPr algn="ctr"/>
            <a:r>
              <a:rPr lang="en-US" altLang="ja-JP" sz="3300" b="1" dirty="0">
                <a:latin typeface="Garamond" panose="02020404030301010803" pitchFamily="18" charset="0"/>
              </a:rPr>
              <a:t>or</a:t>
            </a:r>
            <a:endParaRPr kumimoji="0" lang="ja-JP" altLang="en-US" sz="3300" b="1" dirty="0">
              <a:latin typeface="Garamond" panose="02020404030301010803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EAA2F12-EC80-50AF-4203-1ECA90690C70}"/>
              </a:ext>
            </a:extLst>
          </p:cNvPr>
          <p:cNvSpPr txBox="1"/>
          <p:nvPr/>
        </p:nvSpPr>
        <p:spPr>
          <a:xfrm>
            <a:off x="2876548" y="3674528"/>
            <a:ext cx="6438902" cy="2169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sz="1600">
                <a:latin typeface="Garamond" panose="02020404030301010803" pitchFamily="18" charset="0"/>
                <a:ea typeface="HGPｺﾞｼｯｸM" panose="020B0600000000000000" pitchFamily="50" charset="-128"/>
              </a:rPr>
              <a:t>①</a:t>
            </a:r>
            <a:r>
              <a:rPr lang="en-US" altLang="ja-JP" sz="1600" dirty="0">
                <a:latin typeface="Garamond" panose="02020404030301010803" pitchFamily="18" charset="0"/>
                <a:ea typeface="HGPｺﾞｼｯｸM" panose="020B0600000000000000" pitchFamily="50" charset="-128"/>
              </a:rPr>
              <a:t>Consultation fees			:  none</a:t>
            </a:r>
            <a:r>
              <a:rPr lang="ja-JP" altLang="en-US" sz="1600">
                <a:latin typeface="Garamond" panose="02020404030301010803" pitchFamily="18" charset="0"/>
                <a:ea typeface="HGPｺﾞｼｯｸM" panose="020B0600000000000000" pitchFamily="50" charset="-128"/>
              </a:rPr>
              <a:t>　</a:t>
            </a:r>
          </a:p>
          <a:p>
            <a:pPr>
              <a:lnSpc>
                <a:spcPts val="1800"/>
              </a:lnSpc>
            </a:pPr>
            <a:r>
              <a:rPr lang="ja-JP" altLang="en-US" sz="1600">
                <a:latin typeface="Garamond" panose="02020404030301010803" pitchFamily="18" charset="0"/>
                <a:ea typeface="HGPｺﾞｼｯｸM" panose="020B0600000000000000" pitchFamily="50" charset="-128"/>
              </a:rPr>
              <a:t>②</a:t>
            </a:r>
            <a:r>
              <a:rPr lang="en-US" altLang="ja-JP" sz="1600" dirty="0">
                <a:latin typeface="Garamond" panose="02020404030301010803" pitchFamily="18" charset="0"/>
                <a:ea typeface="HGPｺﾞｼｯｸM" panose="020B0600000000000000" pitchFamily="50" charset="-128"/>
              </a:rPr>
              <a:t>stock ownership/profit		:  none</a:t>
            </a:r>
            <a:r>
              <a:rPr lang="ja-JP" altLang="en-US" sz="1600">
                <a:latin typeface="Garamond" panose="02020404030301010803" pitchFamily="18" charset="0"/>
                <a:ea typeface="HGPｺﾞｼｯｸM" panose="020B0600000000000000" pitchFamily="50" charset="-128"/>
              </a:rPr>
              <a:t>　</a:t>
            </a:r>
            <a:endParaRPr lang="en-US" altLang="ja-JP" sz="1600" dirty="0">
              <a:latin typeface="Garamond" panose="02020404030301010803" pitchFamily="18" charset="0"/>
              <a:ea typeface="HGPｺﾞｼｯｸM" panose="020B0600000000000000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600">
                <a:latin typeface="Garamond" panose="02020404030301010803" pitchFamily="18" charset="0"/>
                <a:ea typeface="HGPｺﾞｼｯｸM" panose="020B0600000000000000" pitchFamily="50" charset="-128"/>
              </a:rPr>
              <a:t>③</a:t>
            </a:r>
            <a:r>
              <a:rPr lang="en-US" altLang="ja-JP" sz="1600" dirty="0">
                <a:latin typeface="Garamond" panose="02020404030301010803" pitchFamily="18" charset="0"/>
                <a:ea typeface="HGPｺﾞｼｯｸM" panose="020B0600000000000000" pitchFamily="50" charset="-128"/>
              </a:rPr>
              <a:t>patent fees			:  none</a:t>
            </a:r>
            <a:r>
              <a:rPr lang="ja-JP" altLang="en-US" sz="1600">
                <a:latin typeface="Garamond" panose="02020404030301010803" pitchFamily="18" charset="0"/>
                <a:ea typeface="HGPｺﾞｼｯｸM" panose="020B0600000000000000" pitchFamily="50" charset="-128"/>
              </a:rPr>
              <a:t>　</a:t>
            </a:r>
            <a:endParaRPr lang="en-US" altLang="ja-JP" sz="1600" dirty="0">
              <a:latin typeface="Garamond" panose="02020404030301010803" pitchFamily="18" charset="0"/>
              <a:ea typeface="HGPｺﾞｼｯｸM" panose="020B0600000000000000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600">
                <a:latin typeface="Garamond" panose="02020404030301010803" pitchFamily="18" charset="0"/>
                <a:ea typeface="HGPｺﾞｼｯｸM" panose="020B0600000000000000" pitchFamily="50" charset="-128"/>
              </a:rPr>
              <a:t>④</a:t>
            </a:r>
            <a:r>
              <a:rPr lang="en-US" altLang="ja-JP" sz="1600" dirty="0">
                <a:latin typeface="Garamond" panose="02020404030301010803" pitchFamily="18" charset="0"/>
                <a:ea typeface="HGPｺﾞｼｯｸM" panose="020B0600000000000000" pitchFamily="50" charset="-128"/>
              </a:rPr>
              <a:t>remuneration for lecture		:  none</a:t>
            </a:r>
            <a:r>
              <a:rPr lang="ja-JP" altLang="en-US" sz="1600">
                <a:latin typeface="Garamond" panose="02020404030301010803" pitchFamily="18" charset="0"/>
                <a:ea typeface="HGPｺﾞｼｯｸM" panose="020B0600000000000000" pitchFamily="50" charset="-128"/>
              </a:rPr>
              <a:t>　</a:t>
            </a:r>
            <a:endParaRPr lang="en-US" altLang="ja-JP" sz="1600" dirty="0">
              <a:latin typeface="Garamond" panose="02020404030301010803" pitchFamily="18" charset="0"/>
              <a:ea typeface="HGPｺﾞｼｯｸM" panose="020B0600000000000000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600">
                <a:latin typeface="Garamond" panose="02020404030301010803" pitchFamily="18" charset="0"/>
                <a:ea typeface="HGPｺﾞｼｯｸM" panose="020B0600000000000000" pitchFamily="50" charset="-128"/>
              </a:rPr>
              <a:t>⑤</a:t>
            </a:r>
            <a:r>
              <a:rPr lang="en-US" altLang="ja-JP" sz="1600" dirty="0">
                <a:latin typeface="Garamond" panose="02020404030301010803" pitchFamily="18" charset="0"/>
                <a:ea typeface="HGPｺﾞｼｯｸM" panose="020B0600000000000000" pitchFamily="50" charset="-128"/>
              </a:rPr>
              <a:t>manuscript fees			:  OO pharmaceutical company</a:t>
            </a:r>
          </a:p>
          <a:p>
            <a:pPr>
              <a:lnSpc>
                <a:spcPts val="1800"/>
              </a:lnSpc>
            </a:pPr>
            <a:r>
              <a:rPr lang="ja-JP" altLang="en-US" sz="1600">
                <a:latin typeface="Garamond" panose="02020404030301010803" pitchFamily="18" charset="0"/>
                <a:ea typeface="HGPｺﾞｼｯｸM" panose="020B0600000000000000" pitchFamily="50" charset="-128"/>
              </a:rPr>
              <a:t>⑥</a:t>
            </a:r>
            <a:r>
              <a:rPr lang="en-US" altLang="ja-JP" sz="1600" dirty="0">
                <a:latin typeface="Garamond" panose="02020404030301010803" pitchFamily="18" charset="0"/>
                <a:ea typeface="HGPｺﾞｼｯｸM" panose="020B0600000000000000" pitchFamily="50" charset="-128"/>
              </a:rPr>
              <a:t>trust research/joint research funds	:  OO pharmaceutical company</a:t>
            </a:r>
            <a:endParaRPr lang="ja-JP" altLang="en-US" sz="1600">
              <a:latin typeface="Garamond" panose="02020404030301010803" pitchFamily="18" charset="0"/>
              <a:ea typeface="HGPｺﾞｼｯｸM" panose="020B0600000000000000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600">
                <a:latin typeface="Garamond" panose="02020404030301010803" pitchFamily="18" charset="0"/>
                <a:ea typeface="HGPｺﾞｼｯｸM" panose="020B0600000000000000" pitchFamily="50" charset="-128"/>
              </a:rPr>
              <a:t>⑦</a:t>
            </a:r>
            <a:r>
              <a:rPr lang="en-US" altLang="ja-JP" sz="1600" dirty="0">
                <a:latin typeface="Garamond" panose="02020404030301010803" pitchFamily="18" charset="0"/>
                <a:ea typeface="HGPｺﾞｼｯｸM" panose="020B0600000000000000" pitchFamily="50" charset="-128"/>
              </a:rPr>
              <a:t>scholarship fund			:  OO pharmaceutical company</a:t>
            </a:r>
          </a:p>
          <a:p>
            <a:pPr>
              <a:lnSpc>
                <a:spcPts val="1800"/>
              </a:lnSpc>
            </a:pPr>
            <a:r>
              <a:rPr lang="ja-JP" altLang="en-US" sz="1600">
                <a:latin typeface="Garamond" panose="02020404030301010803" pitchFamily="18" charset="0"/>
                <a:ea typeface="HGPｺﾞｼｯｸM" panose="020B0600000000000000" pitchFamily="50" charset="-128"/>
              </a:rPr>
              <a:t>⑧</a:t>
            </a:r>
            <a:r>
              <a:rPr lang="en-US" altLang="ja-JP" sz="1600" dirty="0">
                <a:latin typeface="Garamond" panose="02020404030301010803" pitchFamily="18" charset="0"/>
                <a:ea typeface="HGPｺﾞｼｯｸM" panose="020B0600000000000000" pitchFamily="50" charset="-128"/>
              </a:rPr>
              <a:t>Affiliation with Endowed Department	:  yes (OO pharmaceuticals)</a:t>
            </a:r>
            <a:endParaRPr lang="ja-JP" altLang="en-US" sz="1600">
              <a:latin typeface="Garamond" panose="02020404030301010803" pitchFamily="18" charset="0"/>
              <a:ea typeface="HGPｺﾞｼｯｸM" panose="020B0600000000000000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600">
                <a:latin typeface="Garamond" panose="02020404030301010803" pitchFamily="18" charset="0"/>
                <a:ea typeface="HGPｺﾞｼｯｸM" panose="020B0600000000000000" pitchFamily="50" charset="-128"/>
              </a:rPr>
              <a:t>⑨</a:t>
            </a:r>
            <a:r>
              <a:rPr lang="en-US" altLang="ja-JP" sz="1600" dirty="0">
                <a:latin typeface="Garamond" panose="02020404030301010803" pitchFamily="18" charset="0"/>
                <a:ea typeface="HGPｺﾞｼｯｸM" panose="020B0600000000000000" pitchFamily="50" charset="-128"/>
              </a:rPr>
              <a:t>Other remuneration such as gifts	:  none</a:t>
            </a:r>
            <a:r>
              <a:rPr lang="ja-JP" altLang="en-US" sz="1600">
                <a:latin typeface="Garamond" panose="02020404030301010803" pitchFamily="18" charset="0"/>
                <a:ea typeface="HGPｺﾞｼｯｸM" panose="020B0600000000000000" pitchFamily="50" charset="-128"/>
              </a:rPr>
              <a:t>　</a:t>
            </a:r>
            <a:endParaRPr lang="en-US" altLang="ja-JP" sz="1600" dirty="0">
              <a:solidFill>
                <a:srgbClr val="FFFF1F"/>
              </a:solidFill>
              <a:latin typeface="Garamond" panose="02020404030301010803" pitchFamily="18" charset="0"/>
              <a:ea typeface="HGPｺﾞｼｯｸM" panose="020B0600000000000000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F4AB1AE3-233F-D82B-633C-87001C10F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6697" y="3135919"/>
            <a:ext cx="2858583" cy="1077218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5766F24-641F-4C5B-8AB7-D11992F072BA}"/>
              </a:ext>
            </a:extLst>
          </p:cNvPr>
          <p:cNvSpPr txBox="1"/>
          <p:nvPr/>
        </p:nvSpPr>
        <p:spPr>
          <a:xfrm>
            <a:off x="9022080" y="3258683"/>
            <a:ext cx="274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chemeClr val="bg2"/>
                </a:solidFill>
                <a:latin typeface="Garamond" panose="02020404030301010803" pitchFamily="18" charset="0"/>
              </a:rPr>
              <a:t>If “yes”, give the name of company/organization. There is no need to disclose the amount.</a:t>
            </a:r>
            <a:endParaRPr lang="ja-JP" altLang="en-US" sz="1600">
              <a:solidFill>
                <a:schemeClr val="bg2"/>
              </a:solidFill>
              <a:latin typeface="Garamond" panose="02020404030301010803" pitchFamily="18" charset="0"/>
            </a:endParaRPr>
          </a:p>
          <a:p>
            <a:endParaRPr kumimoji="1" lang="ja-JP" altLang="en-US" sz="1600">
              <a:solidFill>
                <a:schemeClr val="bg2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952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A15E49-A171-5D84-26C6-4825040BF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3503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340</Words>
  <Application>Microsoft Office PowerPoint</Application>
  <PresentationFormat>ワイド画面</PresentationFormat>
  <Paragraphs>42</Paragraphs>
  <Slides>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游ゴシック</vt:lpstr>
      <vt:lpstr>游ゴシック Light</vt:lpstr>
      <vt:lpstr>Arial</vt:lpstr>
      <vt:lpstr>Garamond</vt:lpstr>
      <vt:lpstr>Office テーマ</vt:lpstr>
      <vt:lpstr>PowerPoint プレゼンテーション</vt:lpstr>
      <vt:lpstr>The Japanese Association of Cardiovascular Intervention and Therapeutics</vt:lpstr>
      <vt:lpstr>The Japanese Association of Cardiovascular Intervention and Therapeutics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デザイン 荒川</dc:creator>
  <cp:lastModifiedBy>真綾 山田</cp:lastModifiedBy>
  <cp:revision>6</cp:revision>
  <dcterms:created xsi:type="dcterms:W3CDTF">2026-07-06T09:01:47Z</dcterms:created>
  <dcterms:modified xsi:type="dcterms:W3CDTF">2026-07-08T02:25:05Z</dcterms:modified>
</cp:coreProperties>
</file>