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2" r:id="rId2"/>
    <p:sldId id="263" r:id="rId3"/>
    <p:sldId id="264" r:id="rId4"/>
  </p:sldIdLst>
  <p:sldSz cx="12192000" cy="6858000"/>
  <p:notesSz cx="6735763" cy="9869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 snapToGrid="0">
      <p:cViewPr varScale="1">
        <p:scale>
          <a:sx n="97" d="100"/>
          <a:sy n="97" d="100"/>
        </p:scale>
        <p:origin x="228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A949B89-825F-34C9-47B2-4C8E4BDA76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F8CC309-2500-0A95-11E9-48B2E3465DE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A878CA97-4B2D-4E6D-DB8A-DDDA63258E6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F5290ED7-43C4-4246-7FEF-4240A1B7A78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BEDF8309-EAE8-479A-911C-6FC6533414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9FF1F49-2C37-0E5C-55F9-94E83543C43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4B9AFF8-4EA3-3090-8424-DA947FB0B85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0452CAE-F5B2-3375-D92F-A8128CEF692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788" y="739775"/>
            <a:ext cx="658018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C0DFCEFA-6585-5899-927A-F554EEE2CDD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7888"/>
            <a:ext cx="4938713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D25DC2B2-9E0A-8DE3-76EB-B5674D0351E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637EB33B-ECD1-D4E4-FAEE-F555619A88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99B8CA2E-8FBF-45CE-90FD-C00C105B469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9C1264A8-8571-2C23-E6EC-68D8A9C0A6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3336C2A1-4DD5-4119-9A78-84D0C6648032}" type="slidenum">
              <a:rPr kumimoji="0" lang="en-US" altLang="ja-JP" smtClean="0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954B0F97-8B13-0F7D-944C-38930774CA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42675128-7E70-AF21-DBFC-4F83EA2B1D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5125" name="ヘッダー プレースホルダ 4">
            <a:extLst>
              <a:ext uri="{FF2B5EF4-FFF2-40B4-BE49-F238E27FC236}">
                <a16:creationId xmlns:a16="http://schemas.microsoft.com/office/drawing/2014/main" id="{44E0DC66-74EA-5734-A759-5B6BBEADC9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ja-JP" altLang="en-US"/>
              <a:t>様式１</a:t>
            </a:r>
            <a:r>
              <a:rPr kumimoji="0" lang="en-US" altLang="ja-JP"/>
              <a:t>AB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66FED690-CA22-E22E-0226-A8BB17B0DB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8200581C-80B0-4010-B993-4BFA5C7F5346}" type="slidenum">
              <a:rPr kumimoji="0" lang="en-US" altLang="ja-JP" smtClean="0"/>
              <a:pPr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3732FC33-F27C-E900-7424-2DCD1F36EC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188ECC2-771A-8296-D9EE-C062BC7382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7173" name="ヘッダー プレースホルダ 4">
            <a:extLst>
              <a:ext uri="{FF2B5EF4-FFF2-40B4-BE49-F238E27FC236}">
                <a16:creationId xmlns:a16="http://schemas.microsoft.com/office/drawing/2014/main" id="{9FF1E7BD-6C88-7FF3-8C4B-9D012CC7BD6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ja-JP" altLang="en-US"/>
              <a:t>様式１</a:t>
            </a:r>
            <a:r>
              <a:rPr kumimoji="0" lang="en-US" altLang="ja-JP"/>
              <a:t>AB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5C1F3E4E-9FBD-B06D-CC8B-D04FB59AC3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AA2F2B66-1A96-451B-9407-EB819C080D44}" type="slidenum">
              <a:rPr kumimoji="0" lang="en-US" altLang="ja-JP" smtClean="0"/>
              <a:pPr>
                <a:spcBef>
                  <a:spcPct val="0"/>
                </a:spcBef>
              </a:pPr>
              <a:t>3</a:t>
            </a:fld>
            <a:endParaRPr kumimoji="0" lang="en-US" altLang="ja-JP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6261C3DB-F735-4569-D249-C7C0A9A39C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18BA771A-04F7-4CD2-DE64-C9F8C6FECE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9221" name="ヘッダー プレースホルダ 4">
            <a:extLst>
              <a:ext uri="{FF2B5EF4-FFF2-40B4-BE49-F238E27FC236}">
                <a16:creationId xmlns:a16="http://schemas.microsoft.com/office/drawing/2014/main" id="{EF927B0D-789D-5E97-D78D-84D07A670B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ja-JP" altLang="en-US"/>
              <a:t>様式１</a:t>
            </a:r>
            <a:r>
              <a:rPr kumimoji="0" lang="en-US" altLang="ja-JP"/>
              <a:t>AB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073FF43-920A-74C0-C9F5-4352EB0D0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CB5C322-9506-84BF-B4D3-034595BF8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D0C2123-9C45-7992-CDE9-DFCCE7F77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F4E1A-639D-4D13-BCA6-EBAE7E6D2B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3979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44C4173-505A-BF53-B538-9E761F638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386D3D2-AB8F-DE94-523B-01A99C4BF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90A208F-272C-27D2-CC29-40D60438B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3BFC3-8E19-4648-ABB8-8433A4840B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82536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A3D66D2-D559-6DAB-5AE6-C31483960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BCC9AD2-C60B-B695-EF25-DF6EBB8C0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92C9D2E-CEFA-973A-3122-E3BAB8226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BDAAE-6B7E-4F2D-813F-F230BB03B4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421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86F8253-41B6-F2C7-ADFB-61212FA9C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FA0F72A-1722-2A3A-BBD6-E02F0C480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CEA290F-6AD7-BF6A-E835-4EF68A93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D9EDD-FC14-4670-9565-1688C48986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504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61E78EC-3130-EFB2-8AD8-FE876FF29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0903109-F6DB-C54F-82F3-8B1543CC9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E3E758D-95D7-1E9A-1570-66F59C0F7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11ADC-D50F-4125-932C-F2A6D07D9E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2392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AC254358-A064-3093-1CD5-777F99F1B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DD55EEE1-AD5A-5697-A689-42E0E71C5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64C0D689-6141-3420-F68B-18C28BE46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6F287-4A6C-434C-AFD6-DC1F62B5A7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9783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5426003A-B159-6953-69F6-9A7A0F98A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043D70DD-AC75-6E75-44E0-831E8620E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94A0BC3B-5163-6050-611E-98628E2C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33A42-F8AC-411F-9668-9E0739D92D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6739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0E5753BD-4B8F-C113-29D6-65044FD60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24BCB219-0080-3FBC-93E8-813E27D7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1F6D3486-4E8B-1191-AA03-197DB8A05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0DF9-FBDA-478B-8DFC-0C83C240DE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3520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ED6A8F09-48E9-5F93-9E82-BC8F3ED68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D330E114-986D-1E2E-1C11-B5D79A7D5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EF916648-FFAC-E176-9406-63CA8A2E0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061E7-A7D5-441B-8419-96D3893105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85533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FA84E47A-DA26-A3FA-8225-D072BF0FB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95FF2B67-0879-E41A-5698-6E0154151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38A4A579-93B7-24C7-B4D0-4C7AC7D2D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A17D9-AB97-44B8-808A-77D57AA8F1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24214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BF03B3EC-24F0-7DDB-9026-3DB430083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173D3DA6-7EB5-28C7-49EB-97D3691CA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C47A3CD9-2468-F2C2-E3EF-5927B603A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27907-9B06-4749-9210-792DA159A1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6701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475DF00B-250D-74A3-853D-300970357A0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D27DC7EC-2B68-CE87-6D83-4523DBD756E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6650E2C-AF51-3DFC-9F1C-28FC23094F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284BAA6-FF8F-356F-DDC9-3BB89415F1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E963009-D21A-80B7-5891-917E85D4CB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9DE2BEF-C3DA-40F4-B4B8-ECA5310EED6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pitchFamily="1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9D10A38-D891-B2A1-309D-FFD6F6629C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3575" y="1481138"/>
            <a:ext cx="10864850" cy="27654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ja-JP" sz="3600" b="1" dirty="0">
                <a:solidFill>
                  <a:srgbClr val="000000"/>
                </a:solidFill>
                <a:latin typeface="+mn-lt"/>
                <a:ea typeface="ＭＳ Ｐゴシック" panose="020B0600070205080204" pitchFamily="50" charset="-128"/>
              </a:rPr>
              <a:t>Joint Meeting </a:t>
            </a:r>
            <a:r>
              <a:rPr lang="ja-JP" altLang="en-US" sz="3600" b="1" dirty="0">
                <a:solidFill>
                  <a:srgbClr val="000000"/>
                </a:solidFill>
                <a:latin typeface="+mn-lt"/>
                <a:ea typeface="ＭＳ Ｐゴシック" panose="020B0600070205080204" pitchFamily="50" charset="-128"/>
              </a:rPr>
              <a:t> </a:t>
            </a:r>
            <a:br>
              <a:rPr lang="en-US" altLang="ja-JP" sz="3600" b="1" dirty="0">
                <a:solidFill>
                  <a:srgbClr val="000000"/>
                </a:solidFill>
                <a:latin typeface="+mn-lt"/>
                <a:ea typeface="ＭＳ Ｐゴシック" panose="020B0600070205080204" pitchFamily="50" charset="-128"/>
              </a:rPr>
            </a:br>
            <a:r>
              <a:rPr lang="en-US" altLang="ja-JP" sz="3600" b="1" dirty="0">
                <a:solidFill>
                  <a:srgbClr val="000000"/>
                </a:solidFill>
                <a:latin typeface="+mn-lt"/>
                <a:ea typeface="ＭＳ Ｐゴシック" panose="020B0600070205080204" pitchFamily="50" charset="-128"/>
              </a:rPr>
              <a:t>The Japan Muscle Society </a:t>
            </a:r>
            <a:br>
              <a:rPr lang="en-US" altLang="ja-JP" sz="3600" b="1" dirty="0">
                <a:solidFill>
                  <a:srgbClr val="000000"/>
                </a:solidFill>
                <a:latin typeface="+mn-lt"/>
                <a:ea typeface="ＭＳ Ｐゴシック" panose="020B0600070205080204" pitchFamily="50" charset="-128"/>
              </a:rPr>
            </a:br>
            <a:r>
              <a:rPr lang="en-US" altLang="ja-JP" sz="3600" b="1" dirty="0">
                <a:solidFill>
                  <a:srgbClr val="000000"/>
                </a:solidFill>
                <a:latin typeface="+mn-lt"/>
                <a:ea typeface="ＭＳ Ｐゴシック" panose="020B0600070205080204" pitchFamily="50" charset="-128"/>
              </a:rPr>
              <a:t>The Japanese Society of Clinical Myology </a:t>
            </a:r>
            <a:br>
              <a:rPr lang="en-US" altLang="ja-JP" sz="3600" b="1" dirty="0">
                <a:solidFill>
                  <a:srgbClr val="000000"/>
                </a:solidFill>
                <a:latin typeface="+mn-lt"/>
                <a:ea typeface="ＭＳ Ｐゴシック" panose="020B0600070205080204" pitchFamily="50" charset="-128"/>
              </a:rPr>
            </a:br>
            <a:r>
              <a:rPr lang="en-US" altLang="ja-JP" sz="3600" b="1" dirty="0">
                <a:solidFill>
                  <a:srgbClr val="000000"/>
                </a:solidFill>
                <a:latin typeface="+mn-lt"/>
                <a:ea typeface="ＭＳ Ｐゴシック" panose="020B0600070205080204" pitchFamily="50" charset="-128"/>
              </a:rPr>
              <a:t>COI Disclosure</a:t>
            </a:r>
            <a:br>
              <a:rPr lang="en-US" altLang="ja-JP" sz="3600" b="1" dirty="0">
                <a:solidFill>
                  <a:srgbClr val="000000"/>
                </a:solidFill>
                <a:latin typeface="+mn-lt"/>
                <a:ea typeface="ＭＳ Ｐゴシック" panose="020B0600070205080204" pitchFamily="50" charset="-128"/>
              </a:rPr>
            </a:br>
            <a:br>
              <a:rPr lang="en-US" altLang="ja-JP" sz="2800" b="1" i="1" dirty="0">
                <a:solidFill>
                  <a:srgbClr val="000000"/>
                </a:solidFill>
                <a:latin typeface="+mn-lt"/>
                <a:ea typeface="ＭＳ Ｐゴシック" panose="020B0600070205080204" pitchFamily="50" charset="-128"/>
              </a:rPr>
            </a:br>
            <a:r>
              <a:rPr lang="en-US" altLang="ja-JP" sz="2800" b="1" i="1" dirty="0">
                <a:solidFill>
                  <a:srgbClr val="000000"/>
                </a:solidFill>
                <a:latin typeface="+mn-lt"/>
                <a:ea typeface="ＭＳ Ｐゴシック" panose="020B0600070205080204" pitchFamily="50" charset="-128"/>
              </a:rPr>
              <a:t>Name of Lead Presenter: XXXXX </a:t>
            </a:r>
            <a:r>
              <a:rPr lang="en-US" altLang="ja-JP" sz="2800" b="1" i="1" dirty="0" err="1">
                <a:solidFill>
                  <a:srgbClr val="000000"/>
                </a:solidFill>
                <a:latin typeface="+mn-lt"/>
                <a:ea typeface="ＭＳ Ｐゴシック" panose="020B0600070205080204" pitchFamily="50" charset="-128"/>
              </a:rPr>
              <a:t>XXXXX</a:t>
            </a:r>
            <a:endParaRPr lang="en-US" altLang="ja-JP" sz="2800" b="1" i="1" dirty="0">
              <a:solidFill>
                <a:srgbClr val="000000"/>
              </a:solidFill>
              <a:latin typeface="+mn-lt"/>
              <a:ea typeface="ＭＳ Ｐゴシック" panose="020B0600070205080204" pitchFamily="50" charset="-128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444C748-BB7B-92FF-50CF-4E2DB68D876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63575" y="4714875"/>
            <a:ext cx="10864850" cy="150177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 lIns="108000" tIns="0" rIns="108000" bIns="0" anchor="ctr"/>
          <a:lstStyle/>
          <a:p>
            <a:pPr marL="533400" indent="0" eaLnBrk="1" hangingPunct="1">
              <a:buFont typeface="Arial" panose="020B0604020202020204" pitchFamily="34" charset="0"/>
              <a:buNone/>
            </a:pPr>
            <a:r>
              <a:rPr lang="en-US" altLang="ja-JP" sz="2800" b="1">
                <a:ea typeface="ＭＳ Ｐゴシック" panose="020B0600070205080204" pitchFamily="50" charset="-128"/>
              </a:rPr>
              <a:t>There are no companies, etc. in a relation of conflict of interest requiring disclosure in relation to the presentation.</a:t>
            </a:r>
          </a:p>
        </p:txBody>
      </p:sp>
      <p:sp>
        <p:nvSpPr>
          <p:cNvPr id="2052" name="正方形/長方形 3">
            <a:extLst>
              <a:ext uri="{FF2B5EF4-FFF2-40B4-BE49-F238E27FC236}">
                <a16:creationId xmlns:a16="http://schemas.microsoft.com/office/drawing/2014/main" id="{2570ECF1-C443-9216-F777-FA60E7D46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00" y="120650"/>
            <a:ext cx="2654300" cy="4603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kumimoji="0" lang="en-US" altLang="ja-JP" sz="2400" b="1" dirty="0">
                <a:solidFill>
                  <a:srgbClr val="000000"/>
                </a:solidFill>
                <a:latin typeface="+mn-lt"/>
                <a:ea typeface="HGP創英角ｺﾞｼｯｸUB" panose="020B0900000000000000" pitchFamily="50" charset="-128"/>
              </a:rPr>
              <a:t>(Oral presentation)</a:t>
            </a:r>
            <a:endParaRPr kumimoji="0" lang="ja-JP" altLang="en-US" sz="2000" b="1" dirty="0">
              <a:solidFill>
                <a:srgbClr val="000000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130E994-6F75-499E-9FF2-A012CAABCB94}"/>
              </a:ext>
            </a:extLst>
          </p:cNvPr>
          <p:cNvSpPr txBox="1"/>
          <p:nvPr/>
        </p:nvSpPr>
        <p:spPr>
          <a:xfrm>
            <a:off x="1557338" y="819150"/>
            <a:ext cx="9077325" cy="522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ja-JP" sz="2800" b="1" dirty="0">
                <a:latin typeface="+mn-lt"/>
              </a:rPr>
              <a:t>If there is no state of conflict of interest requiring disclosure</a:t>
            </a:r>
            <a:endParaRPr lang="ja-JP" altLang="en-US" sz="2800" b="1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78F3758E-1BBE-6861-EA10-544B725A72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63575" y="3381375"/>
            <a:ext cx="10864850" cy="32734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177800" lvl="1" indent="0" ea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1900" b="1" dirty="0">
                <a:ea typeface="ＭＳ Ｐゴシック" panose="020B0600070205080204" pitchFamily="50" charset="-128"/>
              </a:rPr>
              <a:t>Companies, etc. in a relation of conflict of interest requiring disclosure in relation to the presentation:</a:t>
            </a:r>
            <a:br>
              <a:rPr lang="en-US" altLang="ja-JP" sz="1900" b="1" dirty="0">
                <a:ea typeface="ＭＳ Ｐゴシック" panose="020B0600070205080204" pitchFamily="50" charset="-128"/>
              </a:rPr>
            </a:br>
            <a:r>
              <a:rPr lang="en-US" altLang="ja-JP" sz="1900" b="1" dirty="0">
                <a:ea typeface="ＭＳ Ｐゴシック" panose="020B0600070205080204" pitchFamily="50" charset="-128"/>
              </a:rPr>
              <a:t>(*Indicate "None" if not applicable.)</a:t>
            </a:r>
          </a:p>
          <a:p>
            <a:pPr marL="1079500" lvl="1" indent="0" ea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5562600" algn="l"/>
              </a:tabLst>
              <a:defRPr/>
            </a:pPr>
            <a:r>
              <a:rPr lang="en-US" altLang="ja-JP" sz="1900" b="1" dirty="0">
                <a:ea typeface="ＭＳ Ｐゴシック" panose="020B0600070205080204" pitchFamily="50" charset="-128"/>
              </a:rPr>
              <a:t>1) Advisor:	XXXXXX Pharmaceutical Industries</a:t>
            </a:r>
          </a:p>
          <a:p>
            <a:pPr marL="1079500" indent="0" ea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5562600" algn="l"/>
              </a:tabLst>
              <a:defRPr/>
            </a:pPr>
            <a:r>
              <a:rPr lang="en-US" altLang="ja-JP" sz="1900" b="1" dirty="0">
                <a:ea typeface="ＭＳ Ｐゴシック" panose="020B0600070205080204" pitchFamily="50" charset="-128"/>
              </a:rPr>
              <a:t>2) Stock ownership/capital gain:	XXXXXX Pharmaceuticals	</a:t>
            </a:r>
          </a:p>
          <a:p>
            <a:pPr marL="1079500" indent="0" ea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5562600" algn="l"/>
              </a:tabLst>
              <a:defRPr/>
            </a:pPr>
            <a:r>
              <a:rPr lang="en-US" altLang="ja-JP" sz="1900" b="1" dirty="0">
                <a:ea typeface="ＭＳ Ｐゴシック" panose="020B0600070205080204" pitchFamily="50" charset="-128"/>
              </a:rPr>
              <a:t>3) Patent royalties:	XXXXXX Pharmaceutical Industries</a:t>
            </a:r>
          </a:p>
          <a:p>
            <a:pPr marL="1079500" indent="0" ea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5562600" algn="l"/>
              </a:tabLst>
              <a:defRPr/>
            </a:pPr>
            <a:r>
              <a:rPr lang="en-US" altLang="ja-JP" sz="1900" b="1" dirty="0">
                <a:ea typeface="ＭＳ Ｐゴシック" panose="020B0600070205080204" pitchFamily="50" charset="-128"/>
              </a:rPr>
              <a:t>4) Honoraria:	XXXXXX Pharmaceuticals</a:t>
            </a:r>
          </a:p>
          <a:p>
            <a:pPr marL="1079500" indent="0" ea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5562600" algn="l"/>
              </a:tabLst>
              <a:defRPr/>
            </a:pPr>
            <a:r>
              <a:rPr lang="en-US" altLang="ja-JP" sz="1900" b="1" dirty="0">
                <a:ea typeface="ＭＳ Ｐゴシック" panose="020B0600070205080204" pitchFamily="50" charset="-128"/>
              </a:rPr>
              <a:t>5) Writing fees:	XXXXXX Pharmaceutical Industries</a:t>
            </a:r>
          </a:p>
          <a:p>
            <a:pPr marL="1079500" indent="0" ea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5562600" algn="l"/>
              </a:tabLst>
              <a:defRPr/>
            </a:pPr>
            <a:r>
              <a:rPr lang="en-US" altLang="ja-JP" sz="1900" b="1" dirty="0">
                <a:ea typeface="ＭＳ Ｐゴシック" panose="020B0600070205080204" pitchFamily="50" charset="-128"/>
              </a:rPr>
              <a:t>6) Grants for commissioned/joint research:	XXXXXX Pharmaceutical</a:t>
            </a:r>
          </a:p>
          <a:p>
            <a:pPr marL="1079500" indent="0" ea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5562600" algn="l"/>
              </a:tabLst>
              <a:defRPr/>
            </a:pPr>
            <a:r>
              <a:rPr lang="en-US" altLang="ja-JP" sz="1900" b="1" dirty="0">
                <a:ea typeface="ＭＳ Ｐゴシック" panose="020B0600070205080204" pitchFamily="50" charset="-128"/>
              </a:rPr>
              <a:t>7) Scholarship grants:	XXXXXX Pharmaceuticals</a:t>
            </a:r>
          </a:p>
          <a:p>
            <a:pPr marL="1079500" indent="0" ea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5562600" algn="l"/>
              </a:tabLst>
              <a:defRPr/>
            </a:pPr>
            <a:r>
              <a:rPr lang="en-US" altLang="ja-JP" sz="1900" b="1" dirty="0">
                <a:ea typeface="ＭＳ Ｐゴシック" panose="020B0600070205080204" pitchFamily="50" charset="-128"/>
              </a:rPr>
              <a:t>8) Endowed chair:	XXXXXX Pharmaceutical</a:t>
            </a:r>
          </a:p>
          <a:p>
            <a:pPr marL="1079500" indent="0" ea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5562600" algn="l"/>
              </a:tabLst>
              <a:defRPr/>
            </a:pPr>
            <a:r>
              <a:rPr lang="en-US" altLang="ja-JP" sz="1900" b="1" dirty="0">
                <a:ea typeface="ＭＳ Ｐゴシック" panose="020B0600070205080204" pitchFamily="50" charset="-128"/>
              </a:rPr>
              <a:t>9) Gifts or other forms of compensation:	XXXXXX Pharmaceutical Industries</a:t>
            </a:r>
          </a:p>
        </p:txBody>
      </p:sp>
      <p:sp>
        <p:nvSpPr>
          <p:cNvPr id="3076" name="正方形/長方形 3">
            <a:extLst>
              <a:ext uri="{FF2B5EF4-FFF2-40B4-BE49-F238E27FC236}">
                <a16:creationId xmlns:a16="http://schemas.microsoft.com/office/drawing/2014/main" id="{B31F5FC4-1C50-35B1-CF52-7E5E3B8761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63" y="71438"/>
            <a:ext cx="2717800" cy="4603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kumimoji="0" lang="en-US" altLang="ja-JP" sz="2400" b="1" dirty="0">
                <a:latin typeface="+mn-lt"/>
                <a:ea typeface="HGP創英角ｺﾞｼｯｸUB" panose="020B0900000000000000" pitchFamily="50" charset="-128"/>
              </a:rPr>
              <a:t>(Oral presentation)</a:t>
            </a:r>
            <a:endParaRPr kumimoji="0" lang="ja-JP" altLang="en-US" sz="2000" b="1" dirty="0"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6D02A17-FC27-C8F1-C4D9-0DC43B025071}"/>
              </a:ext>
            </a:extLst>
          </p:cNvPr>
          <p:cNvSpPr txBox="1"/>
          <p:nvPr/>
        </p:nvSpPr>
        <p:spPr>
          <a:xfrm>
            <a:off x="1712913" y="466725"/>
            <a:ext cx="8872537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ja-JP" sz="2800" b="1" dirty="0">
                <a:latin typeface="+mn-lt"/>
              </a:rPr>
              <a:t>If there is a state of conflict of interest requiring disclosure</a:t>
            </a:r>
            <a:endParaRPr lang="ja-JP" altLang="en-US" sz="2800" b="1" dirty="0">
              <a:latin typeface="+mn-lt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F7422BA-5E0E-B1CD-0CC5-15B7F1A1F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" y="935038"/>
            <a:ext cx="10864850" cy="2386012"/>
          </a:xfrm>
          <a:prstGeom prst="rect">
            <a:avLst/>
          </a:prstGeo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ＭＳ Ｐゴシック" pitchFamily="1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1" charset="0"/>
                <a:ea typeface="ＭＳ Ｐゴシック" pitchFamily="1" charset="-128"/>
              </a:defRPr>
            </a:lvl9pPr>
          </a:lstStyle>
          <a:p>
            <a:pPr eaLnBrk="1" hangingPunct="1">
              <a:lnSpc>
                <a:spcPct val="80000"/>
              </a:lnSpc>
              <a:defRPr/>
            </a:pPr>
            <a:r>
              <a:rPr lang="en-US" altLang="ja-JP" sz="3600" b="1" dirty="0">
                <a:solidFill>
                  <a:srgbClr val="000000"/>
                </a:solidFill>
                <a:latin typeface="+mn-lt"/>
                <a:ea typeface="ＭＳ Ｐゴシック" panose="020B0600070205080204" pitchFamily="50" charset="-128"/>
              </a:rPr>
              <a:t>Joint Meeting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ja-JP" sz="3600" b="1" dirty="0">
                <a:solidFill>
                  <a:srgbClr val="000000"/>
                </a:solidFill>
                <a:latin typeface="+mn-lt"/>
                <a:ea typeface="ＭＳ Ｐゴシック" panose="020B0600070205080204" pitchFamily="50" charset="-128"/>
              </a:rPr>
              <a:t>The Japan Muscle Society</a:t>
            </a:r>
            <a:br>
              <a:rPr lang="en-US" altLang="ja-JP" sz="3600" b="1" dirty="0">
                <a:solidFill>
                  <a:srgbClr val="000000"/>
                </a:solidFill>
                <a:latin typeface="+mn-lt"/>
                <a:ea typeface="ＭＳ Ｐゴシック" panose="020B0600070205080204" pitchFamily="50" charset="-128"/>
              </a:rPr>
            </a:br>
            <a:r>
              <a:rPr lang="en-US" altLang="ja-JP" sz="3600" b="1" dirty="0">
                <a:solidFill>
                  <a:srgbClr val="000000"/>
                </a:solidFill>
                <a:latin typeface="+mn-lt"/>
                <a:ea typeface="ＭＳ Ｐゴシック" panose="020B0600070205080204" pitchFamily="50" charset="-128"/>
              </a:rPr>
              <a:t>The Japanese Society of Clinical Myology </a:t>
            </a:r>
          </a:p>
          <a:p>
            <a:pPr eaLnBrk="1" hangingPunct="1">
              <a:defRPr/>
            </a:pPr>
            <a:r>
              <a:rPr lang="en-US" altLang="ja-JP" sz="3600" b="1" dirty="0">
                <a:solidFill>
                  <a:srgbClr val="000000"/>
                </a:solidFill>
                <a:latin typeface="+mn-lt"/>
                <a:ea typeface="ＭＳ Ｐゴシック" panose="020B0600070205080204" pitchFamily="50" charset="-128"/>
              </a:rPr>
              <a:t>COI Disclosure</a:t>
            </a:r>
            <a:br>
              <a:rPr lang="en-US" altLang="ja-JP" sz="2800" b="1" i="1" dirty="0">
                <a:solidFill>
                  <a:srgbClr val="000000"/>
                </a:solidFill>
                <a:latin typeface="+mn-lt"/>
                <a:ea typeface="ＭＳ Ｐゴシック" panose="020B0600070205080204" pitchFamily="50" charset="-128"/>
              </a:rPr>
            </a:br>
            <a:r>
              <a:rPr lang="en-US" altLang="ja-JP" sz="1050" b="1" i="1" dirty="0">
                <a:solidFill>
                  <a:srgbClr val="000000"/>
                </a:solidFill>
                <a:latin typeface="+mn-lt"/>
                <a:ea typeface="ＭＳ Ｐゴシック" panose="020B0600070205080204" pitchFamily="50" charset="-128"/>
              </a:rPr>
              <a:t> </a:t>
            </a:r>
            <a:r>
              <a:rPr lang="en-US" altLang="ja-JP" sz="2800" b="1" i="1" dirty="0">
                <a:solidFill>
                  <a:srgbClr val="000000"/>
                </a:solidFill>
                <a:latin typeface="+mn-lt"/>
                <a:ea typeface="ＭＳ Ｐゴシック" panose="020B0600070205080204" pitchFamily="50" charset="-128"/>
              </a:rPr>
              <a:t>Name of Lead Presenter: XXX XXXXX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正方形/長方形 3">
            <a:extLst>
              <a:ext uri="{FF2B5EF4-FFF2-40B4-BE49-F238E27FC236}">
                <a16:creationId xmlns:a16="http://schemas.microsoft.com/office/drawing/2014/main" id="{296E467C-D00E-2EBD-4672-029CCC0F1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4775"/>
            <a:ext cx="2924175" cy="4619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kumimoji="0" lang="en-US" altLang="ja-JP" sz="2400" b="1" dirty="0">
                <a:solidFill>
                  <a:srgbClr val="000000"/>
                </a:solidFill>
                <a:latin typeface="+mn-lt"/>
                <a:ea typeface="HGP創英角ｺﾞｼｯｸUB" panose="020B0900000000000000" pitchFamily="50" charset="-128"/>
              </a:rPr>
              <a:t>(Poster presentation)</a:t>
            </a:r>
            <a:endParaRPr kumimoji="0" lang="en-US" altLang="ja-JP" sz="2400" b="1" dirty="0"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2052" name="正方形/長方形 6">
            <a:extLst>
              <a:ext uri="{FF2B5EF4-FFF2-40B4-BE49-F238E27FC236}">
                <a16:creationId xmlns:a16="http://schemas.microsoft.com/office/drawing/2014/main" id="{9F434BC5-33C4-78C9-1F74-DB385583AD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575" y="1603375"/>
            <a:ext cx="10864850" cy="11176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715963" eaLnBrk="1" hangingPunct="1">
              <a:spcBef>
                <a:spcPct val="0"/>
              </a:spcBef>
              <a:buFontTx/>
              <a:buNone/>
              <a:defRPr/>
            </a:pPr>
            <a:r>
              <a:rPr kumimoji="0" lang="en-US" altLang="ja-JP" sz="2400" b="1" dirty="0">
                <a:latin typeface="+mn-lt"/>
              </a:rPr>
              <a:t>Lead presenter: </a:t>
            </a:r>
          </a:p>
          <a:p>
            <a:pPr marL="715963" eaLnBrk="1" hangingPunct="1">
              <a:spcBef>
                <a:spcPct val="0"/>
              </a:spcBef>
              <a:buFontTx/>
              <a:buNone/>
              <a:defRPr/>
            </a:pPr>
            <a:r>
              <a:rPr kumimoji="0" lang="en-US" altLang="ja-JP" sz="2400" b="1" dirty="0">
                <a:latin typeface="+mn-lt"/>
              </a:rPr>
              <a:t>There are no companies, etc. in a relation of conflict of interest requiring disclosure in relation to the presentation.</a:t>
            </a:r>
          </a:p>
        </p:txBody>
      </p:sp>
      <p:sp>
        <p:nvSpPr>
          <p:cNvPr id="2054" name="正方形/長方形 9">
            <a:extLst>
              <a:ext uri="{FF2B5EF4-FFF2-40B4-BE49-F238E27FC236}">
                <a16:creationId xmlns:a16="http://schemas.microsoft.com/office/drawing/2014/main" id="{4DF2F2C4-FC2E-5D8B-3605-93F6628A7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7238" y="2720975"/>
            <a:ext cx="476250" cy="461963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kumimoji="0" lang="en-US" altLang="ja-JP" sz="2400" b="1" dirty="0">
                <a:solidFill>
                  <a:srgbClr val="000000"/>
                </a:solidFill>
                <a:latin typeface="+mn-lt"/>
              </a:rPr>
              <a:t>or</a:t>
            </a:r>
            <a:endParaRPr kumimoji="0" lang="ja-JP" altLang="en-US" sz="24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02198E5-B748-1DCC-D9BE-CFA83A4259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63575" y="3182938"/>
            <a:ext cx="10864850" cy="32734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717550" lvl="1" indent="0" ea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000" b="1" u="sng" dirty="0">
                <a:ea typeface="ＭＳ Ｐゴシック" panose="020B0600070205080204" pitchFamily="50" charset="-128"/>
              </a:rPr>
              <a:t>Disclosure of conflict of interest by the lead presenter</a:t>
            </a:r>
          </a:p>
          <a:p>
            <a:pPr marL="717550" lvl="1" indent="0" ea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1900" b="1" dirty="0">
                <a:ea typeface="ＭＳ Ｐゴシック" panose="020B0600070205080204" pitchFamily="50" charset="-128"/>
              </a:rPr>
              <a:t>(*Indicate "None" if not applicable.)</a:t>
            </a:r>
          </a:p>
          <a:p>
            <a:pPr marL="1079500" lvl="1" indent="0" ea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5562600" algn="l"/>
              </a:tabLst>
              <a:defRPr/>
            </a:pPr>
            <a:r>
              <a:rPr lang="en-US" altLang="ja-JP" sz="1900" b="1" dirty="0">
                <a:ea typeface="ＭＳ Ｐゴシック" panose="020B0600070205080204" pitchFamily="50" charset="-128"/>
              </a:rPr>
              <a:t>1) Advisor:	XXXXXX Pharmaceutical Industries</a:t>
            </a:r>
          </a:p>
          <a:p>
            <a:pPr marL="1079500" indent="0" ea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5562600" algn="l"/>
              </a:tabLst>
              <a:defRPr/>
            </a:pPr>
            <a:r>
              <a:rPr lang="en-US" altLang="ja-JP" sz="1900" b="1" dirty="0">
                <a:ea typeface="ＭＳ Ｐゴシック" panose="020B0600070205080204" pitchFamily="50" charset="-128"/>
              </a:rPr>
              <a:t>2) Stock ownership/capital gain:	XXXXXX Pharmaceuticals	</a:t>
            </a:r>
          </a:p>
          <a:p>
            <a:pPr marL="1079500" indent="0" ea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5562600" algn="l"/>
              </a:tabLst>
              <a:defRPr/>
            </a:pPr>
            <a:r>
              <a:rPr lang="en-US" altLang="ja-JP" sz="1900" b="1" dirty="0">
                <a:ea typeface="ＭＳ Ｐゴシック" panose="020B0600070205080204" pitchFamily="50" charset="-128"/>
              </a:rPr>
              <a:t>3) Patent royalties:	XXXXXX Pharmaceutical Industries</a:t>
            </a:r>
          </a:p>
          <a:p>
            <a:pPr marL="1079500" indent="0" ea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5562600" algn="l"/>
              </a:tabLst>
              <a:defRPr/>
            </a:pPr>
            <a:r>
              <a:rPr lang="en-US" altLang="ja-JP" sz="1900" b="1" dirty="0">
                <a:ea typeface="ＭＳ Ｐゴシック" panose="020B0600070205080204" pitchFamily="50" charset="-128"/>
              </a:rPr>
              <a:t>4) Honoraria:	XXXXXX Pharmaceuticals</a:t>
            </a:r>
          </a:p>
          <a:p>
            <a:pPr marL="1079500" indent="0" ea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5562600" algn="l"/>
              </a:tabLst>
              <a:defRPr/>
            </a:pPr>
            <a:r>
              <a:rPr lang="en-US" altLang="ja-JP" sz="1900" b="1" dirty="0">
                <a:ea typeface="ＭＳ Ｐゴシック" panose="020B0600070205080204" pitchFamily="50" charset="-128"/>
              </a:rPr>
              <a:t>5) Writing fees:	XXXXXX Pharmaceutical Industries</a:t>
            </a:r>
          </a:p>
          <a:p>
            <a:pPr marL="1079500" indent="0" ea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5562600" algn="l"/>
              </a:tabLst>
              <a:defRPr/>
            </a:pPr>
            <a:r>
              <a:rPr lang="en-US" altLang="ja-JP" sz="1900" b="1" dirty="0">
                <a:ea typeface="ＭＳ Ｐゴシック" panose="020B0600070205080204" pitchFamily="50" charset="-128"/>
              </a:rPr>
              <a:t>6) Grants for commissioned/joint research:	XXXXXX Pharmaceutical</a:t>
            </a:r>
          </a:p>
          <a:p>
            <a:pPr marL="1079500" indent="0" ea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5562600" algn="l"/>
              </a:tabLst>
              <a:defRPr/>
            </a:pPr>
            <a:r>
              <a:rPr lang="en-US" altLang="ja-JP" sz="1900" b="1" dirty="0">
                <a:ea typeface="ＭＳ Ｐゴシック" panose="020B0600070205080204" pitchFamily="50" charset="-128"/>
              </a:rPr>
              <a:t>7) Scholarship grants:	XXXXXX Pharmaceuticals</a:t>
            </a:r>
          </a:p>
          <a:p>
            <a:pPr marL="1079500" indent="0" ea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5562600" algn="l"/>
              </a:tabLst>
              <a:defRPr/>
            </a:pPr>
            <a:r>
              <a:rPr lang="en-US" altLang="ja-JP" sz="1900" b="1" dirty="0">
                <a:ea typeface="ＭＳ Ｐゴシック" panose="020B0600070205080204" pitchFamily="50" charset="-128"/>
              </a:rPr>
              <a:t>8) Endowed chair:	XXXXXX Pharmaceutical</a:t>
            </a:r>
          </a:p>
          <a:p>
            <a:pPr marL="1079500" indent="0" ea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5562600" algn="l"/>
              </a:tabLst>
              <a:defRPr/>
            </a:pPr>
            <a:r>
              <a:rPr lang="en-US" altLang="ja-JP" sz="1900" b="1" dirty="0">
                <a:ea typeface="ＭＳ Ｐゴシック" panose="020B0600070205080204" pitchFamily="50" charset="-128"/>
              </a:rPr>
              <a:t>9) Gifts or other forms of compensation:	XXXXXX Pharmaceutical Industries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382C28-ADDD-222F-8F77-A5E49A4B96B9}"/>
              </a:ext>
            </a:extLst>
          </p:cNvPr>
          <p:cNvSpPr txBox="1"/>
          <p:nvPr/>
        </p:nvSpPr>
        <p:spPr>
          <a:xfrm>
            <a:off x="2517775" y="481013"/>
            <a:ext cx="8772525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kumimoji="0" lang="en-US" altLang="ja-JP" b="1" dirty="0">
                <a:latin typeface="+mn-lt"/>
                <a:ea typeface="HGP創英角ｺﾞｼｯｸUB" panose="020B0900000000000000" pitchFamily="50" charset="-128"/>
              </a:rPr>
              <a:t>Disclosure of the state of conflict of interest at the end of a poster at a</a:t>
            </a:r>
            <a:r>
              <a:rPr kumimoji="0" lang="ja-JP" altLang="en-US" b="1" dirty="0">
                <a:latin typeface="+mn-lt"/>
                <a:ea typeface="HGP創英角ｺﾞｼｯｸUB" panose="020B0900000000000000" pitchFamily="50" charset="-128"/>
              </a:rPr>
              <a:t> </a:t>
            </a:r>
            <a:r>
              <a:rPr kumimoji="0" lang="en-US" altLang="ja-JP" b="1" dirty="0">
                <a:latin typeface="+mn-lt"/>
                <a:ea typeface="HGP創英角ｺﾞｼｯｸUB" panose="020B0900000000000000" pitchFamily="50" charset="-128"/>
              </a:rPr>
              <a:t>poster session</a:t>
            </a:r>
            <a:endParaRPr lang="ja-JP" altLang="en-US" dirty="0"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</TotalTime>
  <Words>381</Words>
  <Application>Microsoft Office PowerPoint</Application>
  <PresentationFormat>ワイド画面</PresentationFormat>
  <Paragraphs>41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Times New Roman</vt:lpstr>
      <vt:lpstr>ＭＳ Ｐゴシック</vt:lpstr>
      <vt:lpstr>Arial</vt:lpstr>
      <vt:lpstr>Calibri</vt:lpstr>
      <vt:lpstr>HGP創英角ｺﾞｼｯｸUB</vt:lpstr>
      <vt:lpstr>Office テーマ</vt:lpstr>
      <vt:lpstr>Joint Meeting   The Japan Muscle Society  The Japanese Society of Clinical Myology  COI Disclosure  Name of Lead Presenter: XXXXX XXXXX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User</cp:lastModifiedBy>
  <cp:revision>110</cp:revision>
  <cp:lastPrinted>2016-04-26T03:30:20Z</cp:lastPrinted>
  <dcterms:created xsi:type="dcterms:W3CDTF">2010-06-05T13:17:17Z</dcterms:created>
  <dcterms:modified xsi:type="dcterms:W3CDTF">2024-08-20T04:22:52Z</dcterms:modified>
</cp:coreProperties>
</file>