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12192000" cy="6858000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191" autoAdjust="0"/>
    <p:restoredTop sz="94660"/>
  </p:normalViewPr>
  <p:slideViewPr>
    <p:cSldViewPr snapToGrid="0">
      <p:cViewPr>
        <p:scale>
          <a:sx n="80" d="100"/>
          <a:sy n="80" d="100"/>
        </p:scale>
        <p:origin x="-870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687" cy="498966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322" y="0"/>
            <a:ext cx="2949686" cy="498966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r">
              <a:defRPr sz="1200"/>
            </a:lvl1pPr>
          </a:lstStyle>
          <a:p>
            <a:fld id="{B56CD663-E974-450A-AE8F-680EDC4E1158}" type="datetimeFigureOut">
              <a:rPr kumimoji="1" lang="ja-JP" altLang="en-US" smtClean="0"/>
              <a:t>2018/3/1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372"/>
            <a:ext cx="2949687" cy="498966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322" y="9440372"/>
            <a:ext cx="2949686" cy="498966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r">
              <a:defRPr sz="1200"/>
            </a:lvl1pPr>
          </a:lstStyle>
          <a:p>
            <a:fld id="{DE9071CA-8141-4119-BCE5-BAECC4574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310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8693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r">
              <a:defRPr sz="1200"/>
            </a:lvl1pPr>
          </a:lstStyle>
          <a:p>
            <a:fld id="{A7EDE61C-5EFD-400E-A80A-DEF9B74C3203}" type="datetimeFigureOut">
              <a:rPr kumimoji="1" lang="ja-JP" altLang="en-US" smtClean="0"/>
              <a:t>2018/3/1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1063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6" tIns="46113" rIns="92226" bIns="461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5"/>
          </a:xfrm>
          <a:prstGeom prst="rect">
            <a:avLst/>
          </a:prstGeom>
        </p:spPr>
        <p:txBody>
          <a:bodyPr vert="horz" lIns="92226" tIns="46113" rIns="92226" bIns="4611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099" cy="498692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r">
              <a:defRPr sz="1200"/>
            </a:lvl1pPr>
          </a:lstStyle>
          <a:p>
            <a:fld id="{3242C3DD-E46B-46CC-BCE1-98FCBC279B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9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9339" indent="-288207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2830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3962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5094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36226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97357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58489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19621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A94D028-6913-41CE-A369-94558FD5DBD6}" type="slidenum">
              <a:rPr lang="en-US" altLang="ja-JP" sz="1200"/>
              <a:pPr eaLnBrk="1" hangingPunct="1"/>
              <a:t>1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77004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2018/3/1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7089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2018/3/1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960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2018/3/1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16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2018/3/1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6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2018/3/1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596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2018/3/1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900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2018/3/1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265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2018/3/1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802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2018/3/1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934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2018/3/1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300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2018/3/1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35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00CBC-DBEC-48AA-88CE-7E1D99A40769}" type="datetimeFigureOut">
              <a:rPr kumimoji="1" lang="ja-JP" altLang="en-US" smtClean="0"/>
              <a:t>2018/3/1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38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005" y="2770486"/>
            <a:ext cx="11792198" cy="4045947"/>
          </a:xfrm>
        </p:spPr>
        <p:txBody>
          <a:bodyPr>
            <a:noAutofit/>
          </a:bodyPr>
          <a:lstStyle/>
          <a:p>
            <a:pPr algn="just">
              <a:lnSpc>
                <a:spcPts val="1600"/>
              </a:lnSpc>
              <a:buNone/>
            </a:pPr>
            <a:r>
              <a:rPr lang="en-US" altLang="ja-JP" sz="2400" b="1" dirty="0" smtClean="0"/>
              <a:t>As commercial </a:t>
            </a:r>
            <a:r>
              <a:rPr lang="en-US" altLang="ja-JP" sz="2400" b="1" dirty="0"/>
              <a:t>entities </a:t>
            </a:r>
            <a:r>
              <a:rPr lang="en-US" altLang="ja-JP" sz="2400" b="1" dirty="0" smtClean="0"/>
              <a:t>or for-profit organizations that </a:t>
            </a:r>
            <a:r>
              <a:rPr lang="en-US" altLang="ja-JP" sz="2400" b="1" dirty="0"/>
              <a:t>has an interest </a:t>
            </a:r>
            <a:r>
              <a:rPr lang="en-US" altLang="ja-JP" sz="2400" b="1" dirty="0" smtClean="0"/>
              <a:t>regarding the </a:t>
            </a:r>
            <a:r>
              <a:rPr lang="en-US" altLang="ja-JP" sz="2400" b="1" u="sng" dirty="0" smtClean="0"/>
              <a:t>subject </a:t>
            </a:r>
          </a:p>
          <a:p>
            <a:pPr algn="just">
              <a:lnSpc>
                <a:spcPts val="1600"/>
              </a:lnSpc>
              <a:buNone/>
            </a:pPr>
            <a:r>
              <a:rPr lang="en-US" altLang="ja-JP" sz="2400" b="1" u="sng" dirty="0" smtClean="0"/>
              <a:t>or materials </a:t>
            </a:r>
            <a:r>
              <a:rPr lang="en-US" altLang="ja-JP" sz="2400" b="1" u="sng" dirty="0"/>
              <a:t>discussed in the </a:t>
            </a:r>
            <a:r>
              <a:rPr lang="en-US" altLang="ja-JP" sz="2400" b="1" u="sng" dirty="0" smtClean="0"/>
              <a:t>presentation</a:t>
            </a:r>
            <a:r>
              <a:rPr lang="en-US" altLang="ja-JP" sz="2400" b="1" dirty="0" smtClean="0"/>
              <a:t>.</a:t>
            </a:r>
          </a:p>
          <a:p>
            <a:pPr marL="0" indent="0">
              <a:lnSpc>
                <a:spcPts val="1800"/>
              </a:lnSpc>
              <a:buNone/>
            </a:pPr>
            <a:r>
              <a:rPr lang="en-US" altLang="ja-JP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1. </a:t>
            </a:r>
            <a:r>
              <a:rPr lang="en-US" altLang="ja-JP" sz="2000" b="1" dirty="0" smtClean="0"/>
              <a:t>Employment/Leadership position/Advisory </a:t>
            </a:r>
            <a:r>
              <a:rPr lang="en-US" altLang="ja-JP" sz="2000" b="1" dirty="0"/>
              <a:t>role </a:t>
            </a:r>
            <a:r>
              <a:rPr lang="ja-JP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： </a:t>
            </a:r>
            <a:r>
              <a:rPr lang="en-US" altLang="ja-JP" sz="2000" b="1" dirty="0" smtClean="0">
                <a:solidFill>
                  <a:srgbClr val="FF0000"/>
                </a:solidFill>
                <a:ea typeface="ＭＳ Ｐゴシック" panose="020B0600070205080204" pitchFamily="50" charset="-128"/>
              </a:rPr>
              <a:t>Names of </a:t>
            </a:r>
            <a:r>
              <a:rPr lang="en-US" altLang="ja-JP" sz="2000" b="1" dirty="0">
                <a:solidFill>
                  <a:srgbClr val="FF0000"/>
                </a:solidFill>
              </a:rPr>
              <a:t>c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ommercial entities or for-profit organizations</a:t>
            </a:r>
            <a:endParaRPr lang="en-US" altLang="ja-JP" sz="2000" b="1" dirty="0">
              <a:solidFill>
                <a:srgbClr val="FF0000"/>
              </a:solidFill>
              <a:ea typeface="ＭＳ Ｐゴシック" panose="020B0600070205080204" pitchFamily="50" charset="-128"/>
            </a:endParaRPr>
          </a:p>
          <a:p>
            <a:pPr>
              <a:lnSpc>
                <a:spcPts val="1800"/>
              </a:lnSpc>
              <a:buNone/>
            </a:pPr>
            <a:r>
              <a:rPr lang="en-US" altLang="ja-JP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2. </a:t>
            </a:r>
            <a:r>
              <a:rPr lang="en-US" altLang="ja-JP" sz="2000" b="1" dirty="0"/>
              <a:t>Stock ownership or options </a:t>
            </a:r>
            <a:r>
              <a:rPr lang="ja-JP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： </a:t>
            </a:r>
            <a:r>
              <a:rPr lang="en-US" altLang="ja-JP" sz="2000" b="1" dirty="0" smtClean="0">
                <a:solidFill>
                  <a:srgbClr val="FF0000"/>
                </a:solidFill>
                <a:ea typeface="ＭＳ Ｐゴシック" panose="020B0600070205080204" pitchFamily="50" charset="-128"/>
              </a:rPr>
              <a:t>Same as above</a:t>
            </a:r>
            <a:endParaRPr lang="en-US" altLang="ja-JP" sz="2000" b="1" dirty="0">
              <a:solidFill>
                <a:srgbClr val="FF0000"/>
              </a:solidFill>
              <a:ea typeface="ＭＳ Ｐゴシック" panose="020B0600070205080204" pitchFamily="50" charset="-128"/>
            </a:endParaRPr>
          </a:p>
          <a:p>
            <a:pPr>
              <a:lnSpc>
                <a:spcPts val="1800"/>
              </a:lnSpc>
              <a:buNone/>
            </a:pPr>
            <a:r>
              <a:rPr lang="en-US" altLang="ja-JP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3. </a:t>
            </a:r>
            <a:r>
              <a:rPr lang="en-US" altLang="ja-JP" sz="2000" b="1" dirty="0"/>
              <a:t>Patent </a:t>
            </a:r>
            <a:r>
              <a:rPr lang="en-US" altLang="ja-JP" sz="2000" b="1" dirty="0" smtClean="0"/>
              <a:t>royalties/licensing </a:t>
            </a:r>
            <a:r>
              <a:rPr lang="ja-JP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： </a:t>
            </a:r>
            <a:r>
              <a:rPr lang="en-US" altLang="ja-JP" sz="2000" b="1" dirty="0">
                <a:solidFill>
                  <a:srgbClr val="FF0000"/>
                </a:solidFill>
                <a:ea typeface="ＭＳ Ｐゴシック" panose="020B0600070205080204" pitchFamily="50" charset="-128"/>
              </a:rPr>
              <a:t>Same as above</a:t>
            </a:r>
            <a:endParaRPr lang="en-US" altLang="ja-JP" sz="2000" b="1" dirty="0">
              <a:solidFill>
                <a:schemeClr val="tx1">
                  <a:lumMod val="95000"/>
                  <a:lumOff val="5000"/>
                </a:schemeClr>
              </a:solidFill>
              <a:ea typeface="ＭＳ Ｐゴシック" panose="020B0600070205080204" pitchFamily="50" charset="-128"/>
            </a:endParaRPr>
          </a:p>
          <a:p>
            <a:pPr>
              <a:lnSpc>
                <a:spcPts val="1800"/>
              </a:lnSpc>
              <a:buNone/>
            </a:pPr>
            <a:r>
              <a:rPr lang="en-US" altLang="ja-JP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4. </a:t>
            </a:r>
            <a:r>
              <a:rPr lang="en-US" altLang="ja-JP" sz="2000" b="1" dirty="0" smtClean="0"/>
              <a:t>Honoraria (</a:t>
            </a:r>
            <a:r>
              <a:rPr lang="en-US" altLang="ja-JP" sz="2000" b="1" dirty="0"/>
              <a:t>e.g. lecture fees)</a:t>
            </a:r>
            <a:r>
              <a:rPr lang="en-US" altLang="ja-JP" sz="2000" b="1" dirty="0" smtClean="0"/>
              <a:t> </a:t>
            </a:r>
            <a:r>
              <a:rPr lang="ja-JP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： </a:t>
            </a:r>
            <a:r>
              <a:rPr lang="en-US" altLang="ja-JP" sz="2000" b="1" dirty="0">
                <a:solidFill>
                  <a:srgbClr val="FF0000"/>
                </a:solidFill>
                <a:ea typeface="ＭＳ Ｐゴシック" panose="020B0600070205080204" pitchFamily="50" charset="-128"/>
              </a:rPr>
              <a:t>Same as above</a:t>
            </a:r>
            <a:endParaRPr lang="en-US" altLang="ja-JP" sz="2000" b="1" dirty="0">
              <a:solidFill>
                <a:schemeClr val="tx1">
                  <a:lumMod val="95000"/>
                  <a:lumOff val="5000"/>
                </a:schemeClr>
              </a:solidFill>
              <a:ea typeface="ＭＳ Ｐゴシック" panose="020B0600070205080204" pitchFamily="50" charset="-128"/>
            </a:endParaRPr>
          </a:p>
          <a:p>
            <a:pPr marL="0" indent="0">
              <a:lnSpc>
                <a:spcPts val="1800"/>
              </a:lnSpc>
              <a:buNone/>
            </a:pPr>
            <a:r>
              <a:rPr lang="en-US" altLang="ja-JP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5. </a:t>
            </a:r>
            <a:r>
              <a:rPr lang="en-US" altLang="ja-JP" sz="2000" b="1" dirty="0"/>
              <a:t>Fees for </a:t>
            </a:r>
            <a:r>
              <a:rPr lang="en-US" altLang="ja-JP" sz="2000" b="1" dirty="0" smtClean="0"/>
              <a:t>promotional materials (</a:t>
            </a:r>
            <a:r>
              <a:rPr lang="en-US" altLang="ja-JP" sz="2000" b="1" dirty="0"/>
              <a:t>e.g. manuscript fee)</a:t>
            </a:r>
            <a:r>
              <a:rPr lang="en-US" altLang="ja-JP" sz="2000" b="1" dirty="0" smtClean="0"/>
              <a:t> </a:t>
            </a:r>
            <a:r>
              <a:rPr lang="ja-JP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： </a:t>
            </a:r>
            <a:r>
              <a:rPr lang="en-US" altLang="ja-JP" sz="2000" b="1" dirty="0">
                <a:solidFill>
                  <a:srgbClr val="FF0000"/>
                </a:solidFill>
                <a:ea typeface="ＭＳ Ｐゴシック" panose="020B0600070205080204" pitchFamily="50" charset="-128"/>
              </a:rPr>
              <a:t>Same as above</a:t>
            </a:r>
            <a:endParaRPr lang="en-US" altLang="ja-JP" sz="2000" b="1" dirty="0" smtClean="0">
              <a:solidFill>
                <a:schemeClr val="tx1">
                  <a:lumMod val="95000"/>
                  <a:lumOff val="5000"/>
                </a:schemeClr>
              </a:solidFill>
              <a:ea typeface="ＭＳ Ｐゴシック" panose="020B0600070205080204" pitchFamily="50" charset="-128"/>
            </a:endParaRPr>
          </a:p>
          <a:p>
            <a:pPr marL="0" indent="0">
              <a:lnSpc>
                <a:spcPts val="1800"/>
              </a:lnSpc>
              <a:buNone/>
            </a:pPr>
            <a:r>
              <a:rPr lang="en-US" altLang="ja-JP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6. </a:t>
            </a:r>
            <a:r>
              <a:rPr lang="ja-JP" altLang="ja-JP" sz="2000" b="1" dirty="0"/>
              <a:t>Research </a:t>
            </a:r>
            <a:r>
              <a:rPr lang="ja-JP" altLang="ja-JP" sz="2000" b="1" dirty="0" smtClean="0"/>
              <a:t>funding</a:t>
            </a:r>
            <a:r>
              <a:rPr lang="en-US" altLang="ja-JP" sz="2000" b="1" dirty="0" smtClean="0"/>
              <a:t> </a:t>
            </a:r>
            <a:r>
              <a:rPr lang="ja-JP" altLang="ja-JP" sz="2000" b="1" dirty="0" smtClean="0"/>
              <a:t>(clinical </a:t>
            </a:r>
            <a:r>
              <a:rPr lang="ja-JP" altLang="ja-JP" sz="2000" b="1" dirty="0"/>
              <a:t>trial, contract </a:t>
            </a:r>
            <a:r>
              <a:rPr lang="ja-JP" altLang="ja-JP" sz="2000" b="1" dirty="0" smtClean="0"/>
              <a:t>and</a:t>
            </a:r>
            <a:r>
              <a:rPr lang="en-US" altLang="ja-JP" sz="2000" b="1" dirty="0" smtClean="0"/>
              <a:t> </a:t>
            </a:r>
            <a:r>
              <a:rPr lang="ja-JP" altLang="ja-JP" sz="2000" b="1" dirty="0" smtClean="0"/>
              <a:t>collaborative </a:t>
            </a:r>
            <a:r>
              <a:rPr lang="ja-JP" altLang="ja-JP" sz="2000" b="1" dirty="0"/>
              <a:t>researches)</a:t>
            </a:r>
            <a:r>
              <a:rPr lang="ja-JP" altLang="ja-JP" sz="2000" b="1" dirty="0" smtClean="0"/>
              <a:t> </a:t>
            </a:r>
            <a:r>
              <a:rPr lang="ja-JP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： </a:t>
            </a:r>
            <a:r>
              <a:rPr lang="en-US" altLang="ja-JP" sz="2000" b="1" dirty="0">
                <a:solidFill>
                  <a:srgbClr val="FF0000"/>
                </a:solidFill>
                <a:ea typeface="ＭＳ Ｐゴシック" panose="020B0600070205080204" pitchFamily="50" charset="-128"/>
              </a:rPr>
              <a:t>Same as above</a:t>
            </a:r>
            <a:endParaRPr lang="en-US" altLang="ja-JP" sz="2000" b="1" dirty="0">
              <a:solidFill>
                <a:schemeClr val="tx1">
                  <a:lumMod val="95000"/>
                  <a:lumOff val="5000"/>
                </a:schemeClr>
              </a:solidFill>
              <a:ea typeface="ＭＳ Ｐゴシック" panose="020B0600070205080204" pitchFamily="50" charset="-128"/>
            </a:endParaRPr>
          </a:p>
          <a:p>
            <a:pPr>
              <a:lnSpc>
                <a:spcPts val="1800"/>
              </a:lnSpc>
              <a:buNone/>
            </a:pPr>
            <a:r>
              <a:rPr lang="en-US" altLang="ja-JP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7. </a:t>
            </a:r>
            <a:r>
              <a:rPr lang="ja-JP" altLang="ja-JP" sz="2000" b="1" dirty="0"/>
              <a:t>Scholarship </a:t>
            </a:r>
            <a:r>
              <a:rPr lang="ja-JP" altLang="ja-JP" sz="2000" b="1" dirty="0" smtClean="0"/>
              <a:t>donation</a:t>
            </a:r>
            <a:r>
              <a:rPr lang="en-US" altLang="ja-JP" sz="2000" b="1" dirty="0"/>
              <a:t> </a:t>
            </a:r>
            <a:r>
              <a:rPr lang="ja-JP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： </a:t>
            </a:r>
            <a:r>
              <a:rPr lang="en-US" altLang="ja-JP" sz="2000" b="1" dirty="0">
                <a:solidFill>
                  <a:srgbClr val="FF0000"/>
                </a:solidFill>
                <a:ea typeface="ＭＳ Ｐゴシック" panose="020B0600070205080204" pitchFamily="50" charset="-128"/>
              </a:rPr>
              <a:t>Same as above</a:t>
            </a:r>
            <a:endParaRPr lang="en-US" altLang="ja-JP" sz="2000" b="1" dirty="0" smtClean="0">
              <a:solidFill>
                <a:schemeClr val="tx1">
                  <a:lumMod val="95000"/>
                  <a:lumOff val="5000"/>
                </a:schemeClr>
              </a:solidFill>
              <a:ea typeface="ＭＳ Ｐゴシック" panose="020B0600070205080204" pitchFamily="50" charset="-128"/>
            </a:endParaRPr>
          </a:p>
          <a:p>
            <a:pPr>
              <a:lnSpc>
                <a:spcPts val="1800"/>
              </a:lnSpc>
              <a:buNone/>
            </a:pPr>
            <a:r>
              <a:rPr lang="en-US" altLang="ja-JP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8. </a:t>
            </a:r>
            <a:r>
              <a:rPr lang="en-US" altLang="ja-JP" sz="2000" b="1" dirty="0"/>
              <a:t>Donated fund </a:t>
            </a:r>
            <a:r>
              <a:rPr lang="en-US" altLang="ja-JP" sz="2000" b="1" dirty="0" smtClean="0"/>
              <a:t>laboratory </a:t>
            </a:r>
            <a:r>
              <a:rPr lang="ja-JP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： </a:t>
            </a:r>
            <a:r>
              <a:rPr lang="en-US" altLang="ja-JP" sz="2000" b="1" dirty="0">
                <a:solidFill>
                  <a:srgbClr val="FF0000"/>
                </a:solidFill>
                <a:ea typeface="ＭＳ Ｐゴシック" panose="020B0600070205080204" pitchFamily="50" charset="-128"/>
              </a:rPr>
              <a:t>Same as above</a:t>
            </a:r>
            <a:endParaRPr lang="en-US" altLang="ja-JP" sz="2000" b="1" dirty="0" smtClean="0">
              <a:solidFill>
                <a:schemeClr val="tx1">
                  <a:lumMod val="95000"/>
                  <a:lumOff val="5000"/>
                </a:schemeClr>
              </a:solidFill>
              <a:ea typeface="ＭＳ Ｐゴシック" panose="020B0600070205080204" pitchFamily="50" charset="-128"/>
            </a:endParaRPr>
          </a:p>
          <a:p>
            <a:pPr>
              <a:lnSpc>
                <a:spcPts val="1800"/>
              </a:lnSpc>
              <a:buNone/>
            </a:pPr>
            <a:r>
              <a:rPr lang="en-US" altLang="ja-JP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9. </a:t>
            </a:r>
            <a:r>
              <a:rPr lang="en-US" altLang="ja-JP" sz="2000" b="1" dirty="0" smtClean="0"/>
              <a:t>Others</a:t>
            </a:r>
            <a:r>
              <a:rPr lang="ja-JP" altLang="ja-JP" sz="2000" b="1" dirty="0"/>
              <a:t> </a:t>
            </a:r>
            <a:r>
              <a:rPr lang="en-US" altLang="ja-JP" sz="2000" b="1" dirty="0"/>
              <a:t>(e.g. trips, travel, </a:t>
            </a:r>
            <a:r>
              <a:rPr lang="en-US" altLang="ja-JP" sz="2000" b="1" dirty="0" smtClean="0"/>
              <a:t>or</a:t>
            </a:r>
            <a:r>
              <a:rPr lang="en-US" altLang="ja-JP" sz="2000" b="1" dirty="0"/>
              <a:t> </a:t>
            </a:r>
            <a:r>
              <a:rPr lang="en-US" altLang="ja-JP" sz="2000" b="1" dirty="0" smtClean="0"/>
              <a:t>gifts</a:t>
            </a:r>
            <a:r>
              <a:rPr lang="en-US" altLang="ja-JP" sz="2000" b="1" dirty="0"/>
              <a:t>, which are not related </a:t>
            </a:r>
            <a:r>
              <a:rPr lang="en-US" altLang="ja-JP" sz="2000" b="1" dirty="0" smtClean="0"/>
              <a:t>to</a:t>
            </a:r>
            <a:r>
              <a:rPr lang="en-US" altLang="ja-JP" sz="2000" b="1" dirty="0"/>
              <a:t> </a:t>
            </a:r>
            <a:r>
              <a:rPr lang="en-US" altLang="ja-JP" sz="2000" b="1" dirty="0" smtClean="0"/>
              <a:t>research</a:t>
            </a:r>
            <a:r>
              <a:rPr lang="en-US" altLang="ja-JP" sz="2000" b="1" dirty="0"/>
              <a:t>)</a:t>
            </a:r>
            <a:r>
              <a:rPr lang="en-US" altLang="ja-JP" sz="2000" b="1" dirty="0" smtClean="0"/>
              <a:t> </a:t>
            </a:r>
            <a:r>
              <a:rPr lang="ja-JP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： </a:t>
            </a:r>
            <a:r>
              <a:rPr lang="en-US" altLang="ja-JP" sz="2000" b="1" dirty="0">
                <a:solidFill>
                  <a:srgbClr val="FF0000"/>
                </a:solidFill>
                <a:ea typeface="ＭＳ Ｐゴシック" panose="020B0600070205080204" pitchFamily="50" charset="-128"/>
              </a:rPr>
              <a:t>Same as above</a:t>
            </a:r>
            <a:endParaRPr lang="en-US" altLang="ja-JP" sz="2000" b="1" dirty="0" smtClean="0">
              <a:solidFill>
                <a:schemeClr val="tx1">
                  <a:lumMod val="95000"/>
                  <a:lumOff val="5000"/>
                </a:schemeClr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55428" y="146370"/>
            <a:ext cx="11175512" cy="812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en-US" altLang="ja-JP" sz="2800" b="1" dirty="0" smtClean="0"/>
              <a:t>Oral presentation </a:t>
            </a:r>
            <a:r>
              <a:rPr lang="en-US" altLang="ja-JP" sz="2800" b="1" dirty="0"/>
              <a:t>slide </a:t>
            </a:r>
            <a:r>
              <a:rPr lang="ja-JP" altLang="en-US" sz="2800" b="1" dirty="0" smtClean="0"/>
              <a:t>（</a:t>
            </a:r>
            <a:r>
              <a:rPr lang="en-US" altLang="ja-JP" sz="2800" b="1" dirty="0" smtClean="0"/>
              <a:t>Form 1-A</a:t>
            </a:r>
            <a:r>
              <a:rPr lang="ja-JP" altLang="en-US" sz="2800" b="1" dirty="0" smtClean="0"/>
              <a:t>）</a:t>
            </a:r>
            <a:r>
              <a:rPr lang="en-US" altLang="ja-JP" sz="2800" b="1" dirty="0" smtClean="0"/>
              <a:t>: </a:t>
            </a:r>
            <a:r>
              <a:rPr lang="en-US" altLang="ja-JP" sz="2800" b="1" dirty="0" smtClean="0">
                <a:solidFill>
                  <a:srgbClr val="FF0000"/>
                </a:solidFill>
              </a:rPr>
              <a:t>When there is </a:t>
            </a:r>
            <a:r>
              <a:rPr lang="en-US" altLang="ja-JP" sz="2800" b="1" dirty="0">
                <a:solidFill>
                  <a:srgbClr val="FF0000"/>
                </a:solidFill>
              </a:rPr>
              <a:t>f</a:t>
            </a:r>
            <a:r>
              <a:rPr lang="en-US" altLang="ja-JP" sz="2800" b="1" dirty="0" smtClean="0">
                <a:solidFill>
                  <a:srgbClr val="FF0000"/>
                </a:solidFill>
              </a:rPr>
              <a:t>inancial </a:t>
            </a:r>
            <a:r>
              <a:rPr lang="en-US" altLang="ja-JP" sz="2800" b="1" dirty="0">
                <a:solidFill>
                  <a:srgbClr val="FF0000"/>
                </a:solidFill>
              </a:rPr>
              <a:t>relationship </a:t>
            </a:r>
            <a:r>
              <a:rPr lang="en-US" altLang="ja-JP" sz="2800" b="1" dirty="0" smtClean="0">
                <a:solidFill>
                  <a:srgbClr val="FF0000"/>
                </a:solidFill>
              </a:rPr>
              <a:t>to be disclosed </a:t>
            </a:r>
            <a:r>
              <a:rPr lang="en-US" altLang="ja-JP" sz="2800" b="1" u="sng" dirty="0" smtClean="0">
                <a:solidFill>
                  <a:srgbClr val="FF0000"/>
                </a:solidFill>
              </a:rPr>
              <a:t>(within the previous </a:t>
            </a:r>
            <a:r>
              <a:rPr lang="en-US" altLang="ja-JP" sz="2800" b="1" u="sng" dirty="0">
                <a:solidFill>
                  <a:srgbClr val="FF0000"/>
                </a:solidFill>
              </a:rPr>
              <a:t>3</a:t>
            </a:r>
            <a:r>
              <a:rPr lang="en-US" altLang="ja-JP" sz="2800" b="1" u="sng" dirty="0" smtClean="0">
                <a:solidFill>
                  <a:srgbClr val="FF0000"/>
                </a:solidFill>
              </a:rPr>
              <a:t> years) </a:t>
            </a:r>
            <a:endParaRPr lang="en-US" altLang="ja-JP" sz="2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505859" y="1009401"/>
            <a:ext cx="9238592" cy="1579420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algn="ctr"/>
            <a:r>
              <a:rPr lang="en-US" altLang="ja-JP" sz="4000" b="1" dirty="0" smtClean="0">
                <a:solidFill>
                  <a:schemeClr val="bg1"/>
                </a:solidFill>
                <a:latin typeface="+mn-lt"/>
              </a:rPr>
              <a:t>COI Disclosure</a:t>
            </a:r>
            <a:r>
              <a:rPr lang="en-US" altLang="ja-JP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lang="en-US" altLang="ja-JP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/>
            </a:r>
            <a:b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en-US" altLang="ja-JP" sz="3600" b="1" i="1" dirty="0" smtClean="0">
                <a:solidFill>
                  <a:srgbClr val="FFFF1F"/>
                </a:solidFill>
                <a:latin typeface="+mn-lt"/>
                <a:ea typeface="ＭＳ Ｐゴシック" panose="020B0600070205080204" pitchFamily="50" charset="-128"/>
              </a:rPr>
              <a:t>All authors Name : </a:t>
            </a:r>
            <a:r>
              <a:rPr lang="en-US" altLang="ja-JP" sz="36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/>
            </a:r>
            <a:br>
              <a:rPr lang="en-US" altLang="ja-JP" sz="36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800" b="1" i="1" dirty="0" smtClean="0">
                <a:solidFill>
                  <a:srgbClr val="FFFF1F"/>
                </a:solidFill>
                <a:latin typeface="+mn-lt"/>
              </a:rPr>
              <a:t>（◎ </a:t>
            </a:r>
            <a:r>
              <a:rPr lang="en-US" altLang="ja-JP" sz="2800" b="1" i="1" dirty="0" smtClean="0">
                <a:solidFill>
                  <a:srgbClr val="FFFF1F"/>
                </a:solidFill>
                <a:latin typeface="+mn-lt"/>
              </a:rPr>
              <a:t>Corresponding author</a:t>
            </a:r>
            <a:r>
              <a:rPr lang="ja-JP" altLang="en-US" sz="2800" b="1" i="1" dirty="0" smtClean="0">
                <a:solidFill>
                  <a:srgbClr val="FFFF1F"/>
                </a:solidFill>
                <a:latin typeface="+mn-lt"/>
              </a:rPr>
              <a:t>）</a:t>
            </a:r>
            <a:endParaRPr lang="en-US" altLang="ja-JP" sz="2800" b="1" i="1" dirty="0">
              <a:solidFill>
                <a:srgbClr val="FFFF1F"/>
              </a:solidFill>
              <a:latin typeface="+mn-lt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291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164</Words>
  <Application>Microsoft Office PowerPoint</Application>
  <PresentationFormat>ユーザー設定</PresentationFormat>
  <Paragraphs>14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COI Disclosure 　 All authors Name :  （◎ Corresponding author）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平成27年4月より改訂</dc:title>
  <dc:creator>saburo sone</dc:creator>
  <cp:lastModifiedBy>PC1</cp:lastModifiedBy>
  <cp:revision>61</cp:revision>
  <cp:lastPrinted>2016-11-11T04:57:59Z</cp:lastPrinted>
  <dcterms:created xsi:type="dcterms:W3CDTF">2015-03-14T19:59:31Z</dcterms:created>
  <dcterms:modified xsi:type="dcterms:W3CDTF">2018-03-01T08:03:53Z</dcterms:modified>
</cp:coreProperties>
</file>